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48"/>
  </p:notesMasterIdLst>
  <p:handoutMasterIdLst>
    <p:handoutMasterId r:id="rId49"/>
  </p:handoutMasterIdLst>
  <p:sldIdLst>
    <p:sldId id="397" r:id="rId2"/>
    <p:sldId id="418" r:id="rId3"/>
    <p:sldId id="290" r:id="rId4"/>
    <p:sldId id="342" r:id="rId5"/>
    <p:sldId id="422" r:id="rId6"/>
    <p:sldId id="345" r:id="rId7"/>
    <p:sldId id="301" r:id="rId8"/>
    <p:sldId id="356" r:id="rId9"/>
    <p:sldId id="306" r:id="rId10"/>
    <p:sldId id="440" r:id="rId11"/>
    <p:sldId id="387" r:id="rId12"/>
    <p:sldId id="451" r:id="rId13"/>
    <p:sldId id="400" r:id="rId14"/>
    <p:sldId id="401" r:id="rId15"/>
    <p:sldId id="402" r:id="rId16"/>
    <p:sldId id="403" r:id="rId17"/>
    <p:sldId id="453" r:id="rId18"/>
    <p:sldId id="428" r:id="rId19"/>
    <p:sldId id="454" r:id="rId20"/>
    <p:sldId id="456" r:id="rId21"/>
    <p:sldId id="455" r:id="rId22"/>
    <p:sldId id="409" r:id="rId23"/>
    <p:sldId id="423" r:id="rId24"/>
    <p:sldId id="431" r:id="rId25"/>
    <p:sldId id="424" r:id="rId26"/>
    <p:sldId id="443" r:id="rId27"/>
    <p:sldId id="441" r:id="rId28"/>
    <p:sldId id="425" r:id="rId29"/>
    <p:sldId id="426" r:id="rId30"/>
    <p:sldId id="430" r:id="rId31"/>
    <p:sldId id="449" r:id="rId32"/>
    <p:sldId id="435" r:id="rId33"/>
    <p:sldId id="452" r:id="rId34"/>
    <p:sldId id="450" r:id="rId35"/>
    <p:sldId id="433" r:id="rId36"/>
    <p:sldId id="434" r:id="rId37"/>
    <p:sldId id="438" r:id="rId38"/>
    <p:sldId id="439" r:id="rId39"/>
    <p:sldId id="432" r:id="rId40"/>
    <p:sldId id="444" r:id="rId41"/>
    <p:sldId id="322" r:id="rId42"/>
    <p:sldId id="446" r:id="rId43"/>
    <p:sldId id="437" r:id="rId44"/>
    <p:sldId id="273" r:id="rId45"/>
    <p:sldId id="274" r:id="rId46"/>
    <p:sldId id="275" r:id="rId47"/>
  </p:sldIdLst>
  <p:sldSz cx="9144000" cy="6858000" type="screen4x3"/>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Vo" initials="TV" lastIdx="2" clrIdx="0">
    <p:extLst>
      <p:ext uri="{19B8F6BF-5375-455C-9EA6-DF929625EA0E}">
        <p15:presenceInfo xmlns:p15="http://schemas.microsoft.com/office/powerpoint/2012/main" userId="ecf1200d9c9f9c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9200"/>
    <a:srgbClr val="244462"/>
    <a:srgbClr val="294D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77537" autoAdjust="0"/>
  </p:normalViewPr>
  <p:slideViewPr>
    <p:cSldViewPr snapToGrid="0" snapToObjects="1">
      <p:cViewPr>
        <p:scale>
          <a:sx n="77" d="100"/>
          <a:sy n="77" d="100"/>
        </p:scale>
        <p:origin x="495" y="-105"/>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notesViewPr>
    <p:cSldViewPr snapToGrid="0" snapToObjects="1">
      <p:cViewPr varScale="1">
        <p:scale>
          <a:sx n="86" d="100"/>
          <a:sy n="86" d="100"/>
        </p:scale>
        <p:origin x="1455"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4-03T15:11:42.019" idx="1">
    <p:pos x="10" y="10"/>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5438458" y="0"/>
            <a:ext cx="4160520" cy="365760"/>
          </a:xfrm>
          <a:prstGeom prst="rect">
            <a:avLst/>
          </a:prstGeom>
        </p:spPr>
        <p:txBody>
          <a:bodyPr vert="horz" lIns="96661" tIns="48331" rIns="96661" bIns="48331" rtlCol="0"/>
          <a:lstStyle>
            <a:lvl1pPr algn="r">
              <a:defRPr sz="1300"/>
            </a:lvl1pPr>
          </a:lstStyle>
          <a:p>
            <a:fld id="{4C0C2C10-C8CE-684E-87A2-FC75F31DA4B9}" type="datetimeFigureOut">
              <a:rPr lang="en-US" smtClean="0"/>
              <a:t>3/20/2019</a:t>
            </a:fld>
            <a:endParaRPr lang="en-US"/>
          </a:p>
        </p:txBody>
      </p:sp>
      <p:sp>
        <p:nvSpPr>
          <p:cNvPr id="4" name="Footer Placeholder 3"/>
          <p:cNvSpPr>
            <a:spLocks noGrp="1"/>
          </p:cNvSpPr>
          <p:nvPr>
            <p:ph type="ftr" sz="quarter" idx="2"/>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5438458" y="6948171"/>
            <a:ext cx="4160520" cy="365760"/>
          </a:xfrm>
          <a:prstGeom prst="rect">
            <a:avLst/>
          </a:prstGeom>
        </p:spPr>
        <p:txBody>
          <a:bodyPr vert="horz" lIns="96661" tIns="48331" rIns="96661" bIns="48331" rtlCol="0" anchor="b"/>
          <a:lstStyle>
            <a:lvl1pPr algn="r">
              <a:defRPr sz="1300"/>
            </a:lvl1pPr>
          </a:lstStyle>
          <a:p>
            <a:fld id="{FCC68F7D-14E6-1847-B9E7-D90448C0FDC6}" type="slidenum">
              <a:rPr lang="en-US" smtClean="0"/>
              <a:t>‹#›</a:t>
            </a:fld>
            <a:endParaRPr lang="en-US"/>
          </a:p>
        </p:txBody>
      </p:sp>
    </p:spTree>
    <p:extLst>
      <p:ext uri="{BB962C8B-B14F-4D97-AF65-F5344CB8AC3E}">
        <p14:creationId xmlns:p14="http://schemas.microsoft.com/office/powerpoint/2010/main" val="41943236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61" tIns="48331" rIns="96661" bIns="48331" rtlCol="0"/>
          <a:lstStyle>
            <a:lvl1pPr algn="r">
              <a:defRPr sz="1300"/>
            </a:lvl1pPr>
          </a:lstStyle>
          <a:p>
            <a:fld id="{DF1BB030-E7A4-974A-B2CA-78C3935971E7}" type="datetimeFigureOut">
              <a:rPr lang="en-US" smtClean="0"/>
              <a:t>3/20/2019</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61" tIns="48331" rIns="96661" bIns="48331" rtlCol="0" anchor="b"/>
          <a:lstStyle>
            <a:lvl1pPr algn="r">
              <a:defRPr sz="1300"/>
            </a:lvl1pPr>
          </a:lstStyle>
          <a:p>
            <a:fld id="{F935B2D4-0172-B64A-870E-C952F4952080}" type="slidenum">
              <a:rPr lang="en-US" smtClean="0"/>
              <a:t>‹#›</a:t>
            </a:fld>
            <a:endParaRPr lang="en-US"/>
          </a:p>
        </p:txBody>
      </p:sp>
    </p:spTree>
    <p:extLst>
      <p:ext uri="{BB962C8B-B14F-4D97-AF65-F5344CB8AC3E}">
        <p14:creationId xmlns:p14="http://schemas.microsoft.com/office/powerpoint/2010/main" val="1905031015"/>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Thomas Vo and I want to thank everyone for coming, especially my committee members who have taken time out of their busy schedule to do extra paperwork on my behalf.</a:t>
            </a:r>
          </a:p>
        </p:txBody>
      </p:sp>
    </p:spTree>
    <p:extLst>
      <p:ext uri="{BB962C8B-B14F-4D97-AF65-F5344CB8AC3E}">
        <p14:creationId xmlns:p14="http://schemas.microsoft.com/office/powerpoint/2010/main" val="4168717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laser input is pumped into the interferometer as before and entering the interferometer, the light passes through the beam splitter and into the arm cavities bouncing back and forth hundreds of times, then coming back.  But since the anti symmetric port is on dark fringe , most of the power gets reflected, then you put a mirror there to recycle the power.  The signal recycling mirror also adds a little gain but mostly changes the response of the interferometer to gravitational waves.</a:t>
            </a:r>
          </a:p>
          <a:p>
            <a:endParaRPr lang="en-US" dirty="0"/>
          </a:p>
          <a:p>
            <a:r>
              <a:rPr lang="en-US" dirty="0"/>
              <a:t>In just length! 5 </a:t>
            </a:r>
            <a:r>
              <a:rPr lang="en-US" dirty="0" err="1"/>
              <a:t>dofs</a:t>
            </a:r>
            <a:endParaRPr lang="en-US" dirty="0"/>
          </a:p>
        </p:txBody>
      </p:sp>
    </p:spTree>
    <p:extLst>
      <p:ext uri="{BB962C8B-B14F-4D97-AF65-F5344CB8AC3E}">
        <p14:creationId xmlns:p14="http://schemas.microsoft.com/office/powerpoint/2010/main" val="382057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is the noise floor of our instrument with frequency on the x axis and strain on the y axis.  Frequency, for those unfamiliar is the number of cycles per second, 1 Hz being one cycle per second, 100 Hz being 100 cycles per second.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Noise floor means the best our instrument can do for a given frequency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Lots of noise, lets focus on Quantum Noise</a:t>
            </a:r>
          </a:p>
          <a:p>
            <a:endParaRPr lang="en-US" dirty="0"/>
          </a:p>
        </p:txBody>
      </p:sp>
    </p:spTree>
    <p:extLst>
      <p:ext uri="{BB962C8B-B14F-4D97-AF65-F5344CB8AC3E}">
        <p14:creationId xmlns:p14="http://schemas.microsoft.com/office/powerpoint/2010/main" val="1269179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9362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258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primary failure points, we need to look at how “locking” a cavity works in general.  </a:t>
            </a:r>
          </a:p>
          <a:p>
            <a:endParaRPr lang="en-US" dirty="0"/>
          </a:p>
          <a:p>
            <a:r>
              <a:rPr lang="en-US" dirty="0"/>
              <a:t>To lock a cavity, we must control either the frequency or the length of the cavity so that the beam goes back and forth such that it ends up constructively interfering with the previous beam.  That way the power builds up more and more each pass, only to be limited by the reflectivity, transmissivity, and loss.</a:t>
            </a:r>
          </a:p>
        </p:txBody>
      </p:sp>
    </p:spTree>
    <p:extLst>
      <p:ext uri="{BB962C8B-B14F-4D97-AF65-F5344CB8AC3E}">
        <p14:creationId xmlns:p14="http://schemas.microsoft.com/office/powerpoint/2010/main" val="2336745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7791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6013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0811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6318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6216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do a quick LIGO introduction, with some words on Gravitational Waves and how LIGO detects them</a:t>
            </a:r>
          </a:p>
          <a:p>
            <a:endParaRPr lang="en-US" dirty="0"/>
          </a:p>
          <a:p>
            <a:r>
              <a:rPr lang="en-US" dirty="0"/>
              <a:t>Then I’ll talk about how high power operation fits into the scheme of getting higher power</a:t>
            </a:r>
          </a:p>
          <a:p>
            <a:endParaRPr lang="en-US" dirty="0"/>
          </a:p>
          <a:p>
            <a:r>
              <a:rPr lang="en-US" dirty="0"/>
              <a:t>Then I’ll talk about only one of the potential pitfalls of </a:t>
            </a:r>
          </a:p>
        </p:txBody>
      </p:sp>
    </p:spTree>
    <p:extLst>
      <p:ext uri="{BB962C8B-B14F-4D97-AF65-F5344CB8AC3E}">
        <p14:creationId xmlns:p14="http://schemas.microsoft.com/office/powerpoint/2010/main" val="262290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is curvature</a:t>
            </a:r>
            <a:r>
              <a:rPr lang="en-US" baseline="0" dirty="0"/>
              <a:t> in 1/m^2 the right side is energy density that curves space-time.  After crunching the numbers we see a small conversion factor.  And I think John Wheeler said it best:</a:t>
            </a:r>
          </a:p>
          <a:p>
            <a:endParaRPr lang="en-US" baseline="0" dirty="0"/>
          </a:p>
          <a:p>
            <a:endParaRPr lang="en-US" dirty="0"/>
          </a:p>
        </p:txBody>
      </p:sp>
    </p:spTree>
    <p:extLst>
      <p:ext uri="{BB962C8B-B14F-4D97-AF65-F5344CB8AC3E}">
        <p14:creationId xmlns:p14="http://schemas.microsoft.com/office/powerpoint/2010/main" val="427517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droplet of water causing the waves on a puddle</a:t>
            </a:r>
          </a:p>
          <a:p>
            <a:endParaRPr lang="en-US" dirty="0"/>
          </a:p>
          <a:p>
            <a:r>
              <a:rPr lang="en-US" dirty="0"/>
              <a:t>I actually like to think of GWs as waves in concrete, normally flat, still and stiff but under the right conditions, waves can occur</a:t>
            </a:r>
          </a:p>
        </p:txBody>
      </p:sp>
    </p:spTree>
    <p:extLst>
      <p:ext uri="{BB962C8B-B14F-4D97-AF65-F5344CB8AC3E}">
        <p14:creationId xmlns:p14="http://schemas.microsoft.com/office/powerpoint/2010/main" val="3071112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requires black holes and other astrophysical objects that have enough mass density to create </a:t>
            </a:r>
          </a:p>
        </p:txBody>
      </p:sp>
    </p:spTree>
    <p:extLst>
      <p:ext uri="{BB962C8B-B14F-4D97-AF65-F5344CB8AC3E}">
        <p14:creationId xmlns:p14="http://schemas.microsoft.com/office/powerpoint/2010/main" val="3253221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687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laser</a:t>
            </a:r>
            <a:r>
              <a:rPr lang="en-US" baseline="0" dirty="0"/>
              <a:t> enters from the left and is split by a 50/50 beam splitter, and goes down both arms and back…as light propagates through space, it gains phase (which depends on the lengths).  The light recombines at the BS and depending on the phase difference, the light will either destructively or constructively interfere.</a:t>
            </a:r>
            <a:endParaRPr lang="en-US" dirty="0"/>
          </a:p>
        </p:txBody>
      </p:sp>
    </p:spTree>
    <p:extLst>
      <p:ext uri="{BB962C8B-B14F-4D97-AF65-F5344CB8AC3E}">
        <p14:creationId xmlns:p14="http://schemas.microsoft.com/office/powerpoint/2010/main" val="2703047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Meanwhile</a:t>
            </a:r>
            <a:r>
              <a:rPr lang="en-US" baseline="0" dirty="0"/>
              <a:t> on earth, we were just beginning multi-</a:t>
            </a:r>
            <a:r>
              <a:rPr lang="en-US" baseline="0" dirty="0" err="1"/>
              <a:t>celluar</a:t>
            </a:r>
            <a:r>
              <a:rPr lang="en-US" baseline="0" dirty="0"/>
              <a:t> life.</a:t>
            </a:r>
            <a:endParaRPr lang="en-US" dirty="0"/>
          </a:p>
        </p:txBody>
      </p:sp>
    </p:spTree>
    <p:extLst>
      <p:ext uri="{BB962C8B-B14F-4D97-AF65-F5344CB8AC3E}">
        <p14:creationId xmlns:p14="http://schemas.microsoft.com/office/powerpoint/2010/main" val="287491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*Sigh* the big guy….things get difficult</a:t>
            </a:r>
          </a:p>
        </p:txBody>
      </p:sp>
    </p:spTree>
    <p:extLst>
      <p:ext uri="{BB962C8B-B14F-4D97-AF65-F5344CB8AC3E}">
        <p14:creationId xmlns:p14="http://schemas.microsoft.com/office/powerpoint/2010/main" val="2228760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5" name="Rectangle 4"/>
          <p:cNvSpPr>
            <a:spLocks noGrp="1" noChangeArrowheads="1"/>
          </p:cNvSpPr>
          <p:nvPr>
            <p:ph type="sldNum" sz="quarter" idx="11"/>
          </p:nvPr>
        </p:nvSpPr>
        <p:spPr>
          <a:ln/>
        </p:spPr>
        <p:txBody>
          <a:bodyPr/>
          <a:lstStyle>
            <a:lvl1pPr>
              <a:defRPr/>
            </a:lvl1pPr>
          </a:lstStyle>
          <a:p>
            <a:pPr>
              <a:defRPr/>
            </a:pPr>
            <a:fld id="{F211EF68-B537-4342-A463-D552387F4142}"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80367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5" name="Rectangle 4"/>
          <p:cNvSpPr>
            <a:spLocks noGrp="1" noChangeArrowheads="1"/>
          </p:cNvSpPr>
          <p:nvPr>
            <p:ph type="sldNum" sz="quarter" idx="11"/>
          </p:nvPr>
        </p:nvSpPr>
        <p:spPr>
          <a:ln/>
        </p:spPr>
        <p:txBody>
          <a:bodyPr/>
          <a:lstStyle>
            <a:lvl1pPr>
              <a:defRPr/>
            </a:lvl1pPr>
          </a:lstStyle>
          <a:p>
            <a:pPr>
              <a:defRPr/>
            </a:pPr>
            <a:fld id="{56AD6B65-6665-174A-8C94-55F71B1141AA}"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3462800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228600"/>
            <a:ext cx="203835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96265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5" name="Rectangle 4"/>
          <p:cNvSpPr>
            <a:spLocks noGrp="1" noChangeArrowheads="1"/>
          </p:cNvSpPr>
          <p:nvPr>
            <p:ph type="sldNum" sz="quarter" idx="11"/>
          </p:nvPr>
        </p:nvSpPr>
        <p:spPr>
          <a:ln/>
        </p:spPr>
        <p:txBody>
          <a:bodyPr/>
          <a:lstStyle>
            <a:lvl1pPr>
              <a:defRPr/>
            </a:lvl1pPr>
          </a:lstStyle>
          <a:p>
            <a:pPr>
              <a:defRPr/>
            </a:pPr>
            <a:fld id="{B340D104-8597-E449-AF8D-04D5A7D69475}"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2236662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CDEE7-CFED-44E4-8333-CF7C4F415E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4247A4-1C42-4C5B-AA27-9F295DDF71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E5461-9843-453C-9677-F21692CE5165}"/>
              </a:ext>
            </a:extLst>
          </p:cNvPr>
          <p:cNvSpPr>
            <a:spLocks noGrp="1"/>
          </p:cNvSpPr>
          <p:nvPr>
            <p:ph type="dt" sz="half" idx="10"/>
          </p:nvPr>
        </p:nvSpPr>
        <p:spPr/>
        <p:txBody>
          <a:bodyPr/>
          <a:lstStyle/>
          <a:p>
            <a:r>
              <a:rPr lang="en-US"/>
              <a:t>Syracuse University 03/26/2019</a:t>
            </a:r>
            <a:endParaRPr lang="en-US" dirty="0"/>
          </a:p>
        </p:txBody>
      </p:sp>
      <p:sp>
        <p:nvSpPr>
          <p:cNvPr id="5" name="Footer Placeholder 4">
            <a:extLst>
              <a:ext uri="{FF2B5EF4-FFF2-40B4-BE49-F238E27FC236}">
                <a16:creationId xmlns:a16="http://schemas.microsoft.com/office/drawing/2014/main" id="{530D92E8-3952-4EF8-A1C5-AD1C5DFE19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228D57-A3FD-4593-BA56-0378C55F837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9372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CA678D7-7DC7-45C9-BEA2-B60F24B60BED}"/>
              </a:ext>
            </a:extLst>
          </p:cNvPr>
          <p:cNvSpPr>
            <a:spLocks noGrp="1"/>
          </p:cNvSpPr>
          <p:nvPr>
            <p:ph type="title"/>
          </p:nvPr>
        </p:nvSpPr>
        <p:spPr/>
        <p:txBody>
          <a:bodyPr/>
          <a:lstStyle/>
          <a:p>
            <a:r>
              <a:rPr lang="en-US"/>
              <a:t>Click to edit Master title style</a:t>
            </a:r>
          </a:p>
        </p:txBody>
      </p:sp>
      <p:sp>
        <p:nvSpPr>
          <p:cNvPr id="8" name="Date Placeholder 7">
            <a:extLst>
              <a:ext uri="{FF2B5EF4-FFF2-40B4-BE49-F238E27FC236}">
                <a16:creationId xmlns:a16="http://schemas.microsoft.com/office/drawing/2014/main" id="{49133820-1758-488D-893C-6BE8496FE515}"/>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9" name="Footer Placeholder 8">
            <a:extLst>
              <a:ext uri="{FF2B5EF4-FFF2-40B4-BE49-F238E27FC236}">
                <a16:creationId xmlns:a16="http://schemas.microsoft.com/office/drawing/2014/main" id="{CD029664-1EB1-42FB-B392-8C618B8532EE}"/>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FE0C387-B297-43CE-9756-13DFBB2A2B3D}"/>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a:t>
            </a:fld>
            <a:endParaRPr lang="en-US">
              <a:solidFill>
                <a:srgbClr val="114FFB"/>
              </a:solidFill>
              <a:latin typeface="Helvetica"/>
            </a:endParaRPr>
          </a:p>
        </p:txBody>
      </p:sp>
    </p:spTree>
    <p:extLst>
      <p:ext uri="{BB962C8B-B14F-4D97-AF65-F5344CB8AC3E}">
        <p14:creationId xmlns:p14="http://schemas.microsoft.com/office/powerpoint/2010/main" val="1929337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5" name="Rectangle 4"/>
          <p:cNvSpPr>
            <a:spLocks noGrp="1" noChangeArrowheads="1"/>
          </p:cNvSpPr>
          <p:nvPr>
            <p:ph type="sldNum" sz="quarter" idx="11"/>
          </p:nvPr>
        </p:nvSpPr>
        <p:spPr>
          <a:ln/>
        </p:spPr>
        <p:txBody>
          <a:bodyPr/>
          <a:lstStyle>
            <a:lvl1pPr>
              <a:defRPr/>
            </a:lvl1pPr>
          </a:lstStyle>
          <a:p>
            <a:pPr>
              <a:defRPr/>
            </a:pPr>
            <a:fld id="{C260426F-1370-5C4F-AE57-5F2D3E963132}"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420714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6" name="Rectangle 4"/>
          <p:cNvSpPr>
            <a:spLocks noGrp="1" noChangeArrowheads="1"/>
          </p:cNvSpPr>
          <p:nvPr>
            <p:ph type="sldNum" sz="quarter" idx="11"/>
          </p:nvPr>
        </p:nvSpPr>
        <p:spPr>
          <a:ln/>
        </p:spPr>
        <p:txBody>
          <a:bodyPr/>
          <a:lstStyle>
            <a:lvl1pPr>
              <a:defRPr/>
            </a:lvl1pPr>
          </a:lstStyle>
          <a:p>
            <a:pPr>
              <a:defRPr/>
            </a:pPr>
            <a:fld id="{6294A591-C8D1-C644-A1AE-BD9E52674288}"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169757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8" name="Rectangle 4"/>
          <p:cNvSpPr>
            <a:spLocks noGrp="1" noChangeArrowheads="1"/>
          </p:cNvSpPr>
          <p:nvPr>
            <p:ph type="sldNum" sz="quarter" idx="11"/>
          </p:nvPr>
        </p:nvSpPr>
        <p:spPr>
          <a:ln/>
        </p:spPr>
        <p:txBody>
          <a:bodyPr/>
          <a:lstStyle>
            <a:lvl1pPr>
              <a:defRPr/>
            </a:lvl1pPr>
          </a:lstStyle>
          <a:p>
            <a:pPr>
              <a:defRPr/>
            </a:pPr>
            <a:fld id="{B980F238-827F-3642-9969-E8453B0D8E7A}"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1047447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4" name="Rectangle 4"/>
          <p:cNvSpPr>
            <a:spLocks noGrp="1" noChangeArrowheads="1"/>
          </p:cNvSpPr>
          <p:nvPr>
            <p:ph type="sldNum" sz="quarter" idx="11"/>
          </p:nvPr>
        </p:nvSpPr>
        <p:spPr>
          <a:ln/>
        </p:spPr>
        <p:txBody>
          <a:bodyPr/>
          <a:lstStyle>
            <a:lvl1pPr>
              <a:defRPr/>
            </a:lvl1pPr>
          </a:lstStyle>
          <a:p>
            <a:pPr>
              <a:defRPr/>
            </a:pPr>
            <a:fld id="{8D8D866C-638E-644B-A1AD-6046F5CF911C}"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20486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3" name="Rectangle 4"/>
          <p:cNvSpPr>
            <a:spLocks noGrp="1" noChangeArrowheads="1"/>
          </p:cNvSpPr>
          <p:nvPr>
            <p:ph type="sldNum" sz="quarter" idx="11"/>
          </p:nvPr>
        </p:nvSpPr>
        <p:spPr>
          <a:ln/>
        </p:spPr>
        <p:txBody>
          <a:bodyPr/>
          <a:lstStyle>
            <a:lvl1pPr>
              <a:defRPr/>
            </a:lvl1pPr>
          </a:lstStyle>
          <a:p>
            <a:pPr>
              <a:defRPr/>
            </a:pPr>
            <a:fld id="{CB699184-5B8B-7B40-A811-F70699C36F05}"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335397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6" name="Rectangle 4"/>
          <p:cNvSpPr>
            <a:spLocks noGrp="1" noChangeArrowheads="1"/>
          </p:cNvSpPr>
          <p:nvPr>
            <p:ph type="sldNum" sz="quarter" idx="11"/>
          </p:nvPr>
        </p:nvSpPr>
        <p:spPr>
          <a:ln/>
        </p:spPr>
        <p:txBody>
          <a:bodyPr/>
          <a:lstStyle>
            <a:lvl1pPr>
              <a:defRPr/>
            </a:lvl1pPr>
          </a:lstStyle>
          <a:p>
            <a:pPr>
              <a:defRPr/>
            </a:pPr>
            <a:fld id="{740FCF35-B5A4-544A-8A9F-B0F8854DA6D4}"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3178944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r>
              <a:rPr lang="en-US">
                <a:solidFill>
                  <a:srgbClr val="114FFB"/>
                </a:solidFill>
              </a:rPr>
              <a:t>Syracuse University 03/26/2019</a:t>
            </a:r>
          </a:p>
        </p:txBody>
      </p:sp>
      <p:sp>
        <p:nvSpPr>
          <p:cNvPr id="6" name="Rectangle 4"/>
          <p:cNvSpPr>
            <a:spLocks noGrp="1" noChangeArrowheads="1"/>
          </p:cNvSpPr>
          <p:nvPr>
            <p:ph type="sldNum" sz="quarter" idx="11"/>
          </p:nvPr>
        </p:nvSpPr>
        <p:spPr>
          <a:ln/>
        </p:spPr>
        <p:txBody>
          <a:bodyPr/>
          <a:lstStyle>
            <a:lvl1pPr>
              <a:defRPr/>
            </a:lvl1pPr>
          </a:lstStyle>
          <a:p>
            <a:pPr>
              <a:defRPr/>
            </a:pPr>
            <a:fld id="{8F59EABD-347C-2140-8461-07E298224ED2}" type="slidenum">
              <a:rPr lang="en-US">
                <a:solidFill>
                  <a:srgbClr val="114FFB"/>
                </a:solidFill>
                <a:latin typeface="Helvetica"/>
              </a:rPr>
              <a:pPr>
                <a:defRPr/>
              </a:pPr>
              <a:t>‹#›</a:t>
            </a:fld>
            <a:endParaRPr lang="en-US">
              <a:solidFill>
                <a:srgbClr val="114FFB"/>
              </a:solidFill>
              <a:latin typeface="Helvetica"/>
            </a:endParaRPr>
          </a:p>
        </p:txBody>
      </p:sp>
    </p:spTree>
    <p:extLst>
      <p:ext uri="{BB962C8B-B14F-4D97-AF65-F5344CB8AC3E}">
        <p14:creationId xmlns:p14="http://schemas.microsoft.com/office/powerpoint/2010/main" val="134544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gi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Rectangle 2"/>
          <p:cNvSpPr>
            <a:spLocks noGrp="1" noChangeArrowheads="1"/>
          </p:cNvSpPr>
          <p:nvPr>
            <p:ph type="dt" sz="half" idx="2"/>
          </p:nvPr>
        </p:nvSpPr>
        <p:spPr bwMode="auto">
          <a:xfrm>
            <a:off x="685800" y="6248400"/>
            <a:ext cx="21209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charset="0"/>
              </a:defRPr>
            </a:lvl1p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307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latin typeface="+mn-lt"/>
              </a:defRPr>
            </a:lvl1pPr>
          </a:lstStyle>
          <a:p>
            <a:pPr defTabSz="914400" eaLnBrk="0" fontAlgn="base" hangingPunct="0">
              <a:spcBef>
                <a:spcPct val="0"/>
              </a:spcBef>
              <a:spcAft>
                <a:spcPct val="0"/>
              </a:spcAft>
              <a:defRPr/>
            </a:pPr>
            <a:fld id="{EEDC7F20-7607-8842-80CC-6C5D9CEA58CD}" type="slidenum">
              <a:rPr lang="en-US">
                <a:solidFill>
                  <a:srgbClr val="114FFB"/>
                </a:solidFill>
                <a:latin typeface="Helvetica"/>
              </a:rPr>
              <a:pPr defTabSz="914400" eaLnBrk="0" fontAlgn="base" hangingPunct="0">
                <a:spcBef>
                  <a:spcPct val="0"/>
                </a:spcBef>
                <a:spcAft>
                  <a:spcPct val="0"/>
                </a:spcAft>
                <a:defRPr/>
              </a:pPr>
              <a:t>‹#›</a:t>
            </a:fld>
            <a:endParaRPr lang="en-US">
              <a:solidFill>
                <a:srgbClr val="114FFB"/>
              </a:solidFill>
              <a:latin typeface="Helvetica"/>
            </a:endParaRPr>
          </a:p>
        </p:txBody>
      </p:sp>
      <p:sp>
        <p:nvSpPr>
          <p:cNvPr id="1029"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title"/>
          </p:nvPr>
        </p:nvSpPr>
        <p:spPr bwMode="auto">
          <a:xfrm>
            <a:off x="1600200" y="228600"/>
            <a:ext cx="72390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p>
            <a:pPr lvl="0"/>
            <a:r>
              <a:rPr lang="en-US"/>
              <a:t>Click to edit Master title style</a:t>
            </a:r>
          </a:p>
        </p:txBody>
      </p:sp>
      <p:sp>
        <p:nvSpPr>
          <p:cNvPr id="3080" name="Rectangle 8"/>
          <p:cNvSpPr>
            <a:spLocks noChangeArrowheads="1"/>
          </p:cNvSpPr>
          <p:nvPr/>
        </p:nvSpPr>
        <p:spPr bwMode="auto">
          <a:xfrm>
            <a:off x="4430713" y="6484938"/>
            <a:ext cx="282575" cy="304800"/>
          </a:xfrm>
          <a:prstGeom prst="rect">
            <a:avLst/>
          </a:prstGeom>
          <a:noFill/>
          <a:ln w="9525">
            <a:noFill/>
            <a:miter lim="800000"/>
            <a:headEnd/>
            <a:tailEnd/>
          </a:ln>
          <a:effectLst/>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114FFB"/>
              </a:solidFill>
              <a:latin typeface="Times New Roman" charset="0"/>
            </a:endParaRPr>
          </a:p>
        </p:txBody>
      </p:sp>
      <p:sp>
        <p:nvSpPr>
          <p:cNvPr id="3081" name="Rectangle 9"/>
          <p:cNvSpPr>
            <a:spLocks noChangeArrowheads="1"/>
          </p:cNvSpPr>
          <p:nvPr/>
        </p:nvSpPr>
        <p:spPr bwMode="auto">
          <a:xfrm>
            <a:off x="4479925" y="3189288"/>
            <a:ext cx="354013" cy="457200"/>
          </a:xfrm>
          <a:prstGeom prst="rect">
            <a:avLst/>
          </a:prstGeom>
          <a:noFill/>
          <a:ln w="9525">
            <a:noFill/>
            <a:miter lim="800000"/>
            <a:headEnd/>
            <a:tailEnd/>
          </a:ln>
          <a:effectLst/>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114FFB"/>
              </a:solidFill>
              <a:latin typeface="Times New Roman" charset="0"/>
            </a:endParaRPr>
          </a:p>
        </p:txBody>
      </p:sp>
      <p:sp>
        <p:nvSpPr>
          <p:cNvPr id="3082" name="Rectangle 10"/>
          <p:cNvSpPr>
            <a:spLocks noChangeArrowheads="1"/>
          </p:cNvSpPr>
          <p:nvPr/>
        </p:nvSpPr>
        <p:spPr bwMode="auto">
          <a:xfrm>
            <a:off x="4479925" y="3108325"/>
            <a:ext cx="523875" cy="457200"/>
          </a:xfrm>
          <a:prstGeom prst="rect">
            <a:avLst/>
          </a:prstGeom>
          <a:noFill/>
          <a:ln w="9525">
            <a:noFill/>
            <a:miter lim="800000"/>
            <a:headEnd/>
            <a:tailEnd/>
          </a:ln>
          <a:effectLst/>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114FFB"/>
              </a:solidFill>
              <a:latin typeface="Times New Roman" charset="0"/>
            </a:endParaRPr>
          </a:p>
        </p:txBody>
      </p:sp>
      <p:sp>
        <p:nvSpPr>
          <p:cNvPr id="3083" name="Rectangle 11"/>
          <p:cNvSpPr>
            <a:spLocks noChangeArrowheads="1"/>
          </p:cNvSpPr>
          <p:nvPr/>
        </p:nvSpPr>
        <p:spPr bwMode="auto">
          <a:xfrm>
            <a:off x="0" y="1543050"/>
            <a:ext cx="9132888" cy="38100"/>
          </a:xfrm>
          <a:prstGeom prst="rect">
            <a:avLst/>
          </a:prstGeom>
          <a:solidFill>
            <a:srgbClr val="DC0081"/>
          </a:solidFill>
          <a:ln w="9525">
            <a:solidFill>
              <a:schemeClr val="accent1"/>
            </a:solidFill>
            <a:miter lim="800000"/>
            <a:headEnd/>
            <a:tailEnd/>
          </a:ln>
          <a:effectLst/>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114FFB"/>
              </a:solidFill>
              <a:latin typeface="Times New Roman" charset="0"/>
            </a:endParaRPr>
          </a:p>
        </p:txBody>
      </p:sp>
      <p:grpSp>
        <p:nvGrpSpPr>
          <p:cNvPr id="1035" name="Group 14"/>
          <p:cNvGrpSpPr>
            <a:grpSpLocks/>
          </p:cNvGrpSpPr>
          <p:nvPr userDrawn="1"/>
        </p:nvGrpSpPr>
        <p:grpSpPr bwMode="auto">
          <a:xfrm>
            <a:off x="0" y="0"/>
            <a:ext cx="1600200" cy="998538"/>
            <a:chOff x="0" y="0"/>
            <a:chExt cx="1600200" cy="998538"/>
          </a:xfrm>
        </p:grpSpPr>
        <p:graphicFrame>
          <p:nvGraphicFramePr>
            <p:cNvPr id="1026" name="Object 2"/>
            <p:cNvGraphicFramePr>
              <a:graphicFrameLocks noChangeAspect="1"/>
            </p:cNvGraphicFramePr>
            <p:nvPr/>
          </p:nvGraphicFramePr>
          <p:xfrm>
            <a:off x="0" y="0"/>
            <a:ext cx="1366838" cy="998538"/>
          </p:xfrm>
          <a:graphic>
            <a:graphicData uri="http://schemas.openxmlformats.org/presentationml/2006/ole">
              <mc:AlternateContent xmlns:mc="http://schemas.openxmlformats.org/markup-compatibility/2006">
                <mc:Choice xmlns:v="urn:schemas-microsoft-com:vml" Requires="v">
                  <p:oleObj spid="_x0000_s1306" name="Photo Editor Photo" r:id="rId15" imgW="4409524" imgH="3219899" progId="">
                    <p:embed/>
                  </p:oleObj>
                </mc:Choice>
                <mc:Fallback>
                  <p:oleObj name="Photo Editor Photo" r:id="rId15" imgW="4409524" imgH="3219899"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366838" cy="998538"/>
                        </a:xfrm>
                        <a:prstGeom prst="rect">
                          <a:avLst/>
                        </a:prstGeom>
                        <a:noFill/>
                        <a:ln>
                          <a:noFill/>
                        </a:ln>
                        <a:effectLst/>
                        <a:extLst>
                          <a:ext uri="{909E8E84-426E-40dd-AFC4-6F175D3DCCD1}">
                            <a14:hiddenFill xmlns:a14="http://schemas.microsoft.com/office/drawing/2010/main" xmlns="">
                              <a:solidFill>
                                <a:srgbClr val="D49FFF"/>
                              </a:solidFill>
                            </a14:hiddenFill>
                          </a:ext>
                          <a:ext uri="{91240B29-F687-4f45-9708-019B960494DF}">
                            <a14:hiddenLine xmlns:a14="http://schemas.microsoft.com/office/drawing/2010/main" xmlns="" w="12700">
                              <a:solidFill>
                                <a:srgbClr val="114FFB"/>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rgbClr val="CECECE">
                                    <a:alpha val="74998"/>
                                  </a:srgbClr>
                                </a:outerShdw>
                              </a:effectLst>
                            </a14:hiddenEffects>
                          </a:ext>
                        </a:extLst>
                      </p:spPr>
                    </p:pic>
                  </p:oleObj>
                </mc:Fallback>
              </mc:AlternateContent>
            </a:graphicData>
          </a:graphic>
        </p:graphicFrame>
        <p:sp>
          <p:nvSpPr>
            <p:cNvPr id="13" name="TextBox 12"/>
            <p:cNvSpPr txBox="1"/>
            <p:nvPr userDrawn="1"/>
          </p:nvSpPr>
          <p:spPr>
            <a:xfrm>
              <a:off x="304800" y="76200"/>
              <a:ext cx="1295400" cy="369888"/>
            </a:xfrm>
            <a:prstGeom prst="rect">
              <a:avLst/>
            </a:prstGeom>
            <a:noFill/>
          </p:spPr>
          <p:txBody>
            <a:bodyPr>
              <a:spAutoFit/>
            </a:bodyPr>
            <a:lstStyle/>
            <a:p>
              <a:pPr defTabSz="914400" eaLnBrk="0" fontAlgn="base" hangingPunct="0">
                <a:spcBef>
                  <a:spcPct val="0"/>
                </a:spcBef>
                <a:spcAft>
                  <a:spcPct val="0"/>
                </a:spcAft>
                <a:defRPr/>
              </a:pPr>
              <a:r>
                <a:rPr lang="en-US" b="1" dirty="0">
                  <a:solidFill>
                    <a:srgbClr val="FF6600"/>
                  </a:solidFill>
                  <a:effectLst>
                    <a:outerShdw blurRad="50800" dist="63500" dir="2700000" algn="tl" rotWithShape="0">
                      <a:srgbClr val="000000">
                        <a:alpha val="74000"/>
                      </a:srgbClr>
                    </a:outerShdw>
                  </a:effectLst>
                  <a:latin typeface="Helvetica"/>
                </a:rPr>
                <a:t>advanced</a:t>
              </a:r>
            </a:p>
          </p:txBody>
        </p:sp>
      </p:grpSp>
      <p:sp>
        <p:nvSpPr>
          <p:cNvPr id="2" name="Footer Placeholder 1"/>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3" name="Picture 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027987" y="1588"/>
            <a:ext cx="1044575" cy="1031913"/>
          </a:xfrm>
          <a:prstGeom prst="rect">
            <a:avLst/>
          </a:prstGeom>
        </p:spPr>
      </p:pic>
    </p:spTree>
    <p:extLst>
      <p:ext uri="{BB962C8B-B14F-4D97-AF65-F5344CB8AC3E}">
        <p14:creationId xmlns:p14="http://schemas.microsoft.com/office/powerpoint/2010/main" val="10847724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Helvetica"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Helvetica"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Helvetica"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Helvetica" charset="0"/>
          <a:ea typeface="ＭＳ Ｐゴシック" charset="-128"/>
          <a:cs typeface="ＭＳ Ｐゴシック" charset="-128"/>
        </a:defRPr>
      </a:lvl5pPr>
      <a:lvl6pPr marL="457200" algn="ctr" rtl="0" eaLnBrk="0" fontAlgn="base" hangingPunct="0">
        <a:spcBef>
          <a:spcPct val="0"/>
        </a:spcBef>
        <a:spcAft>
          <a:spcPct val="0"/>
        </a:spcAft>
        <a:defRPr sz="3600">
          <a:solidFill>
            <a:schemeClr val="tx2"/>
          </a:solidFill>
          <a:latin typeface="Helvetica" charset="0"/>
        </a:defRPr>
      </a:lvl6pPr>
      <a:lvl7pPr marL="914400" algn="ctr" rtl="0" eaLnBrk="0" fontAlgn="base" hangingPunct="0">
        <a:spcBef>
          <a:spcPct val="0"/>
        </a:spcBef>
        <a:spcAft>
          <a:spcPct val="0"/>
        </a:spcAft>
        <a:defRPr sz="3600">
          <a:solidFill>
            <a:schemeClr val="tx2"/>
          </a:solidFill>
          <a:latin typeface="Helvetica" charset="0"/>
        </a:defRPr>
      </a:lvl7pPr>
      <a:lvl8pPr marL="1371600" algn="ctr" rtl="0" eaLnBrk="0" fontAlgn="base" hangingPunct="0">
        <a:spcBef>
          <a:spcPct val="0"/>
        </a:spcBef>
        <a:spcAft>
          <a:spcPct val="0"/>
        </a:spcAft>
        <a:defRPr sz="3600">
          <a:solidFill>
            <a:schemeClr val="tx2"/>
          </a:solidFill>
          <a:latin typeface="Helvetica" charset="0"/>
        </a:defRPr>
      </a:lvl8pPr>
      <a:lvl9pPr marL="1828800" algn="ctr" rtl="0" eaLnBrk="0" fontAlgn="base" hangingPunct="0">
        <a:spcBef>
          <a:spcPct val="0"/>
        </a:spcBef>
        <a:spcAft>
          <a:spcPct val="0"/>
        </a:spcAft>
        <a:defRPr sz="3600">
          <a:solidFill>
            <a:schemeClr val="tx2"/>
          </a:solidFill>
          <a:latin typeface="Helvetica" charset="0"/>
        </a:defRPr>
      </a:lvl9pPr>
    </p:titleStyle>
    <p:bodyStyle>
      <a:lvl1pPr marL="342900" indent="-342900" algn="l" rtl="0" eaLnBrk="0" fontAlgn="base" hangingPunct="0">
        <a:spcBef>
          <a:spcPct val="20000"/>
        </a:spcBef>
        <a:spcAft>
          <a:spcPct val="0"/>
        </a:spcAft>
        <a:buClr>
          <a:schemeClr val="tx1"/>
        </a:buClr>
        <a:buSzPct val="75000"/>
        <a:buFont typeface="Monotype Sorts" pitchFamily="-1" charset="2"/>
        <a:buChar char="l"/>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1"/>
        </a:buClr>
        <a:buSzPct val="100000"/>
        <a:buChar char="»"/>
        <a:defRPr>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1"/>
        </a:buClr>
        <a:buSzPct val="65000"/>
        <a:buFont typeface="Monotype Sorts" pitchFamily="-1" charset="2"/>
        <a:buChar char="l"/>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6pPr>
      <a:lvl7pPr marL="29718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7pPr>
      <a:lvl8pPr marL="34290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8pPr>
      <a:lvl9pPr marL="3886200" indent="-228600" algn="l" rtl="0" eaLnBrk="0" fontAlgn="base" hangingPunct="0">
        <a:spcBef>
          <a:spcPct val="20000"/>
        </a:spcBef>
        <a:spcAft>
          <a:spcPct val="0"/>
        </a:spcAft>
        <a:buClr>
          <a:schemeClr val="tx1"/>
        </a:buClr>
        <a:buSzPct val="100000"/>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BasicNB.fg.fi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3" Type="http://schemas.openxmlformats.org/officeDocument/2006/relationships/hyperlink" Target="https://www.ligo.caltech.edu/L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10" Type="http://schemas.openxmlformats.org/officeDocument/2006/relationships/image" Target="../media/image62.jpeg"/><Relationship Id="rId4" Type="http://schemas.openxmlformats.org/officeDocument/2006/relationships/image" Target="../media/image56.jpg"/><Relationship Id="rId9" Type="http://schemas.openxmlformats.org/officeDocument/2006/relationships/image" Target="../media/image61.jpg"/></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gif"/><Relationship Id="rId10" Type="http://schemas.openxmlformats.org/officeDocument/2006/relationships/image" Target="../media/image17.jpg"/><Relationship Id="rId4" Type="http://schemas.openxmlformats.org/officeDocument/2006/relationships/image" Target="../media/image12.gif"/><Relationship Id="rId9"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F89B0-6280-43D8-8C94-791A7C2F423F}"/>
              </a:ext>
            </a:extLst>
          </p:cNvPr>
          <p:cNvPicPr>
            <a:picLocks noChangeAspect="1"/>
          </p:cNvPicPr>
          <p:nvPr/>
        </p:nvPicPr>
        <p:blipFill>
          <a:blip r:embed="rId3"/>
          <a:stretch>
            <a:fillRect/>
          </a:stretch>
        </p:blipFill>
        <p:spPr>
          <a:xfrm>
            <a:off x="0" y="0"/>
            <a:ext cx="9143999" cy="6858000"/>
          </a:xfrm>
          <a:prstGeom prst="rect">
            <a:avLst/>
          </a:prstGeom>
        </p:spPr>
      </p:pic>
      <p:sp>
        <p:nvSpPr>
          <p:cNvPr id="6" name="Title 5">
            <a:extLst>
              <a:ext uri="{FF2B5EF4-FFF2-40B4-BE49-F238E27FC236}">
                <a16:creationId xmlns:a16="http://schemas.microsoft.com/office/drawing/2014/main" id="{ED62503C-88E7-4072-A7DB-51AC47F37C3C}"/>
              </a:ext>
            </a:extLst>
          </p:cNvPr>
          <p:cNvSpPr>
            <a:spLocks noGrp="1"/>
          </p:cNvSpPr>
          <p:nvPr>
            <p:ph type="ctrTitle"/>
          </p:nvPr>
        </p:nvSpPr>
        <p:spPr>
          <a:xfrm>
            <a:off x="-68424" y="348666"/>
            <a:ext cx="4764833" cy="1470025"/>
          </a:xfrm>
        </p:spPr>
        <p:txBody>
          <a:bodyPr/>
          <a:lstStyle/>
          <a:p>
            <a:r>
              <a:rPr lang="en-US" dirty="0">
                <a:solidFill>
                  <a:schemeClr val="bg1"/>
                </a:solidFill>
              </a:rPr>
              <a:t>Adaptive Mode Matching in Advanced LIGO and Beyond</a:t>
            </a:r>
          </a:p>
        </p:txBody>
      </p:sp>
      <p:sp>
        <p:nvSpPr>
          <p:cNvPr id="7" name="Subtitle 6">
            <a:extLst>
              <a:ext uri="{FF2B5EF4-FFF2-40B4-BE49-F238E27FC236}">
                <a16:creationId xmlns:a16="http://schemas.microsoft.com/office/drawing/2014/main" id="{785AC305-4C30-421A-BC0B-107693BBDC4B}"/>
              </a:ext>
            </a:extLst>
          </p:cNvPr>
          <p:cNvSpPr>
            <a:spLocks noGrp="1"/>
          </p:cNvSpPr>
          <p:nvPr>
            <p:ph type="subTitle" idx="1"/>
          </p:nvPr>
        </p:nvSpPr>
        <p:spPr>
          <a:xfrm>
            <a:off x="6136433" y="78855"/>
            <a:ext cx="3007567" cy="1752600"/>
          </a:xfrm>
        </p:spPr>
        <p:txBody>
          <a:bodyPr/>
          <a:lstStyle/>
          <a:p>
            <a:r>
              <a:rPr lang="en-US" dirty="0">
                <a:solidFill>
                  <a:schemeClr val="bg1"/>
                </a:solidFill>
              </a:rPr>
              <a:t>Thomas Vo</a:t>
            </a:r>
          </a:p>
          <a:p>
            <a:r>
              <a:rPr lang="en-US" dirty="0">
                <a:solidFill>
                  <a:schemeClr val="bg1"/>
                </a:solidFill>
              </a:rPr>
              <a:t>Syracuse University</a:t>
            </a:r>
          </a:p>
          <a:p>
            <a:r>
              <a:rPr lang="en-US" dirty="0">
                <a:solidFill>
                  <a:schemeClr val="bg1"/>
                </a:solidFill>
              </a:rPr>
              <a:t>March 26</a:t>
            </a:r>
            <a:r>
              <a:rPr lang="en-US" baseline="30000" dirty="0">
                <a:solidFill>
                  <a:schemeClr val="bg1"/>
                </a:solidFill>
              </a:rPr>
              <a:t>th</a:t>
            </a:r>
            <a:r>
              <a:rPr lang="en-US" dirty="0">
                <a:solidFill>
                  <a:schemeClr val="bg1"/>
                </a:solidFill>
              </a:rPr>
              <a:t>, 2019</a:t>
            </a:r>
          </a:p>
        </p:txBody>
      </p:sp>
    </p:spTree>
    <p:extLst>
      <p:ext uri="{BB962C8B-B14F-4D97-AF65-F5344CB8AC3E}">
        <p14:creationId xmlns:p14="http://schemas.microsoft.com/office/powerpoint/2010/main" val="931187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2293F-3D10-4A00-BFAC-F1BB1B752AE1}"/>
              </a:ext>
            </a:extLst>
          </p:cNvPr>
          <p:cNvSpPr>
            <a:spLocks noGrp="1"/>
          </p:cNvSpPr>
          <p:nvPr>
            <p:ph type="title"/>
          </p:nvPr>
        </p:nvSpPr>
        <p:spPr/>
        <p:txBody>
          <a:bodyPr/>
          <a:lstStyle/>
          <a:p>
            <a:r>
              <a:rPr lang="en-US" dirty="0"/>
              <a:t>A “Simplified” Diagram</a:t>
            </a:r>
          </a:p>
        </p:txBody>
      </p:sp>
      <p:sp>
        <p:nvSpPr>
          <p:cNvPr id="4" name="Date Placeholder 3">
            <a:extLst>
              <a:ext uri="{FF2B5EF4-FFF2-40B4-BE49-F238E27FC236}">
                <a16:creationId xmlns:a16="http://schemas.microsoft.com/office/drawing/2014/main" id="{22BE45A8-DA4D-4C1E-A05A-76F996A3B88B}"/>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C021E46F-F14D-40B0-8D10-E987A8ACD47C}"/>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9</a:t>
            </a:fld>
            <a:endParaRPr lang="en-US">
              <a:solidFill>
                <a:srgbClr val="114FFB"/>
              </a:solidFill>
              <a:latin typeface="Helvetica"/>
            </a:endParaRPr>
          </a:p>
        </p:txBody>
      </p:sp>
      <p:sp>
        <p:nvSpPr>
          <p:cNvPr id="7" name="Content Placeholder 6">
            <a:extLst>
              <a:ext uri="{FF2B5EF4-FFF2-40B4-BE49-F238E27FC236}">
                <a16:creationId xmlns:a16="http://schemas.microsoft.com/office/drawing/2014/main" id="{51D6B5E1-2C6F-494D-BDB4-D4E6E44DCCAD}"/>
              </a:ext>
            </a:extLst>
          </p:cNvPr>
          <p:cNvSpPr>
            <a:spLocks noGrp="1"/>
          </p:cNvSpPr>
          <p:nvPr>
            <p:ph idx="1"/>
          </p:nvPr>
        </p:nvSpPr>
        <p:spPr>
          <a:xfrm>
            <a:off x="133067" y="1735539"/>
            <a:ext cx="3661012" cy="2181368"/>
          </a:xfrm>
        </p:spPr>
        <p:txBody>
          <a:bodyPr/>
          <a:lstStyle/>
          <a:p>
            <a:r>
              <a:rPr lang="en-US" dirty="0"/>
              <a:t>5 degrees of freedom</a:t>
            </a:r>
          </a:p>
          <a:p>
            <a:pPr lvl="1"/>
            <a:r>
              <a:rPr lang="en-US" dirty="0"/>
              <a:t>DARM</a:t>
            </a:r>
          </a:p>
          <a:p>
            <a:pPr lvl="1"/>
            <a:r>
              <a:rPr lang="en-US" dirty="0"/>
              <a:t>CARM</a:t>
            </a:r>
          </a:p>
          <a:p>
            <a:pPr lvl="1"/>
            <a:r>
              <a:rPr lang="en-US" dirty="0"/>
              <a:t>PRCL</a:t>
            </a:r>
          </a:p>
          <a:p>
            <a:pPr lvl="1"/>
            <a:r>
              <a:rPr lang="en-US" dirty="0"/>
              <a:t>SRCL</a:t>
            </a:r>
          </a:p>
          <a:p>
            <a:pPr lvl="1"/>
            <a:r>
              <a:rPr lang="en-US" dirty="0"/>
              <a:t>MICH</a:t>
            </a:r>
          </a:p>
          <a:p>
            <a:endParaRPr lang="en-US" dirty="0"/>
          </a:p>
        </p:txBody>
      </p:sp>
      <p:pic>
        <p:nvPicPr>
          <p:cNvPr id="8" name="Picture 2" descr="C:\Users\tvo88\Documents\TVo_Thesis\Figures\FullIFO.png">
            <a:extLst>
              <a:ext uri="{FF2B5EF4-FFF2-40B4-BE49-F238E27FC236}">
                <a16:creationId xmlns:a16="http://schemas.microsoft.com/office/drawing/2014/main" id="{10C7B72D-B715-4CA9-988B-9FF62309E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448" y="1640938"/>
            <a:ext cx="5122458" cy="505690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EF5DBCF7-E061-4247-BD57-D918A3625480}"/>
              </a:ext>
            </a:extLst>
          </p:cNvPr>
          <p:cNvCxnSpPr>
            <a:cxnSpLocks/>
          </p:cNvCxnSpPr>
          <p:nvPr/>
        </p:nvCxnSpPr>
        <p:spPr bwMode="auto">
          <a:xfrm>
            <a:off x="7789025" y="2941093"/>
            <a:ext cx="669175"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2" name="Straight Arrow Connector 11">
            <a:extLst>
              <a:ext uri="{FF2B5EF4-FFF2-40B4-BE49-F238E27FC236}">
                <a16:creationId xmlns:a16="http://schemas.microsoft.com/office/drawing/2014/main" id="{85E637CD-D7CA-4C31-A50E-93B3CEEF03D9}"/>
              </a:ext>
            </a:extLst>
          </p:cNvPr>
          <p:cNvCxnSpPr>
            <a:cxnSpLocks/>
          </p:cNvCxnSpPr>
          <p:nvPr/>
        </p:nvCxnSpPr>
        <p:spPr bwMode="auto">
          <a:xfrm>
            <a:off x="6459942" y="1720731"/>
            <a:ext cx="0" cy="60653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6" name="Straight Arrow Connector 15">
            <a:extLst>
              <a:ext uri="{FF2B5EF4-FFF2-40B4-BE49-F238E27FC236}">
                <a16:creationId xmlns:a16="http://schemas.microsoft.com/office/drawing/2014/main" id="{ADB06C31-0D72-4992-A080-17AA9742E4DE}"/>
              </a:ext>
            </a:extLst>
          </p:cNvPr>
          <p:cNvCxnSpPr>
            <a:cxnSpLocks/>
          </p:cNvCxnSpPr>
          <p:nvPr/>
        </p:nvCxnSpPr>
        <p:spPr bwMode="auto">
          <a:xfrm flipV="1">
            <a:off x="6506009" y="1720731"/>
            <a:ext cx="0" cy="60653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8" name="Straight Arrow Connector 17">
            <a:extLst>
              <a:ext uri="{FF2B5EF4-FFF2-40B4-BE49-F238E27FC236}">
                <a16:creationId xmlns:a16="http://schemas.microsoft.com/office/drawing/2014/main" id="{D594BA4E-666E-4413-9BF1-D0FA7CED37D4}"/>
              </a:ext>
            </a:extLst>
          </p:cNvPr>
          <p:cNvCxnSpPr>
            <a:cxnSpLocks/>
          </p:cNvCxnSpPr>
          <p:nvPr/>
        </p:nvCxnSpPr>
        <p:spPr bwMode="auto">
          <a:xfrm>
            <a:off x="7789025" y="2881129"/>
            <a:ext cx="669175"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4" name="Straight Arrow Connector 23">
            <a:extLst>
              <a:ext uri="{FF2B5EF4-FFF2-40B4-BE49-F238E27FC236}">
                <a16:creationId xmlns:a16="http://schemas.microsoft.com/office/drawing/2014/main" id="{56FD7DB4-BA5D-4595-A6E7-20680FD70A06}"/>
              </a:ext>
            </a:extLst>
          </p:cNvPr>
          <p:cNvCxnSpPr>
            <a:cxnSpLocks/>
          </p:cNvCxnSpPr>
          <p:nvPr/>
        </p:nvCxnSpPr>
        <p:spPr bwMode="auto">
          <a:xfrm flipH="1">
            <a:off x="5890955" y="3549535"/>
            <a:ext cx="567949" cy="0"/>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26" name="Straight Arrow Connector 25">
            <a:extLst>
              <a:ext uri="{FF2B5EF4-FFF2-40B4-BE49-F238E27FC236}">
                <a16:creationId xmlns:a16="http://schemas.microsoft.com/office/drawing/2014/main" id="{C36ADBC4-BFEA-4AB0-8CD1-5C1B824BDEA6}"/>
              </a:ext>
            </a:extLst>
          </p:cNvPr>
          <p:cNvCxnSpPr>
            <a:cxnSpLocks/>
          </p:cNvCxnSpPr>
          <p:nvPr/>
        </p:nvCxnSpPr>
        <p:spPr bwMode="auto">
          <a:xfrm flipH="1">
            <a:off x="4480562" y="3773978"/>
            <a:ext cx="567949" cy="0"/>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27" name="Straight Arrow Connector 26">
            <a:extLst>
              <a:ext uri="{FF2B5EF4-FFF2-40B4-BE49-F238E27FC236}">
                <a16:creationId xmlns:a16="http://schemas.microsoft.com/office/drawing/2014/main" id="{CB472DF7-42E1-49AD-92CA-B509955151E0}"/>
              </a:ext>
            </a:extLst>
          </p:cNvPr>
          <p:cNvCxnSpPr>
            <a:cxnSpLocks/>
          </p:cNvCxnSpPr>
          <p:nvPr/>
        </p:nvCxnSpPr>
        <p:spPr bwMode="auto">
          <a:xfrm flipV="1">
            <a:off x="5940831" y="4169390"/>
            <a:ext cx="1" cy="467455"/>
          </a:xfrm>
          <a:prstGeom prst="straightConnector1">
            <a:avLst/>
          </a:prstGeom>
          <a:solidFill>
            <a:schemeClr val="accent1"/>
          </a:solidFill>
          <a:ln w="12700"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128349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Effect transition="in" filter="fade">
                                      <p:cBhvr>
                                        <p:cTn id="38" dur="500"/>
                                        <p:tgtEl>
                                          <p:spTgt spid="7">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xEl>
                                              <p:pRg st="4" end="4"/>
                                            </p:txEl>
                                          </p:spTgt>
                                        </p:tgtEl>
                                        <p:attrNameLst>
                                          <p:attrName>style.visibility</p:attrName>
                                        </p:attrNameLst>
                                      </p:cBhvr>
                                      <p:to>
                                        <p:strVal val="visible"/>
                                      </p:to>
                                    </p:set>
                                    <p:animEffect transition="in" filter="fade">
                                      <p:cBhvr>
                                        <p:cTn id="48" dur="500"/>
                                        <p:tgtEl>
                                          <p:spTgt spid="7">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xEl>
                                              <p:pRg st="5" end="5"/>
                                            </p:txEl>
                                          </p:spTgt>
                                        </p:tgtEl>
                                        <p:attrNameLst>
                                          <p:attrName>style.visibility</p:attrName>
                                        </p:attrNameLst>
                                      </p:cBhvr>
                                      <p:to>
                                        <p:strVal val="visible"/>
                                      </p:to>
                                    </p:set>
                                    <p:animEffect transition="in" filter="fade">
                                      <p:cBhvr>
                                        <p:cTn id="58" dur="500"/>
                                        <p:tgtEl>
                                          <p:spTgt spid="7">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Noise in LIGO</a:t>
            </a:r>
          </a:p>
        </p:txBody>
      </p:sp>
      <p:pic>
        <p:nvPicPr>
          <p:cNvPr id="7" name="Content Placeholder 6">
            <a:hlinkClick r:id="rId3" action="ppaction://hlinkfile"/>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40061" y="1602051"/>
            <a:ext cx="7498080" cy="4982226"/>
          </a:xfrm>
        </p:spPr>
      </p:pic>
      <p:sp>
        <p:nvSpPr>
          <p:cNvPr id="9" name="Date Placeholder 8"/>
          <p:cNvSpPr>
            <a:spLocks noGrp="1"/>
          </p:cNvSpPr>
          <p:nvPr>
            <p:ph type="dt" sz="half" idx="10"/>
          </p:nvPr>
        </p:nvSpPr>
        <p:spPr/>
        <p:txBody>
          <a:bodyPr/>
          <a:lstStyle/>
          <a:p>
            <a:pPr>
              <a:defRPr/>
            </a:pPr>
            <a:r>
              <a:rPr lang="en-US">
                <a:solidFill>
                  <a:srgbClr val="114FFB"/>
                </a:solidFill>
              </a:rPr>
              <a:t>Syracuse University 03/26/2019</a:t>
            </a:r>
            <a:endParaRPr lang="en-US" dirty="0">
              <a:solidFill>
                <a:srgbClr val="114FFB"/>
              </a:solidFill>
            </a:endParaRPr>
          </a:p>
        </p:txBody>
      </p:sp>
      <p:sp>
        <p:nvSpPr>
          <p:cNvPr id="3" name="Slide Number Placeholder 2">
            <a:extLst>
              <a:ext uri="{FF2B5EF4-FFF2-40B4-BE49-F238E27FC236}">
                <a16:creationId xmlns:a16="http://schemas.microsoft.com/office/drawing/2014/main" id="{ABBDF144-D719-45FC-AC5F-5CC05A57C30D}"/>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10</a:t>
            </a:fld>
            <a:endParaRPr lang="en-US">
              <a:solidFill>
                <a:srgbClr val="114FFB"/>
              </a:solidFill>
              <a:latin typeface="Helvetica"/>
            </a:endParaRPr>
          </a:p>
        </p:txBody>
      </p:sp>
      <p:sp>
        <p:nvSpPr>
          <p:cNvPr id="4" name="Rectangle: Rounded Corners 3">
            <a:extLst>
              <a:ext uri="{FF2B5EF4-FFF2-40B4-BE49-F238E27FC236}">
                <a16:creationId xmlns:a16="http://schemas.microsoft.com/office/drawing/2014/main" id="{F5A22171-082F-49ED-BD1E-DF1DDE0F4F1E}"/>
              </a:ext>
            </a:extLst>
          </p:cNvPr>
          <p:cNvSpPr/>
          <p:nvPr/>
        </p:nvSpPr>
        <p:spPr bwMode="auto">
          <a:xfrm>
            <a:off x="5732060" y="2074460"/>
            <a:ext cx="1740090" cy="252484"/>
          </a:xfrm>
          <a:prstGeom prst="roundRect">
            <a:avLst/>
          </a:prstGeom>
          <a:solidFill>
            <a:schemeClr val="accent1">
              <a:alpha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27476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F15B45-6307-47D3-BE81-57DBF7F0463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751B41D-27C6-435E-959C-A56DA6B7F1D8}"/>
              </a:ext>
            </a:extLst>
          </p:cNvPr>
          <p:cNvSpPr>
            <a:spLocks noGrp="1"/>
          </p:cNvSpPr>
          <p:nvPr>
            <p:ph type="title"/>
          </p:nvPr>
        </p:nvSpPr>
        <p:spPr/>
        <p:txBody>
          <a:bodyPr/>
          <a:lstStyle/>
          <a:p>
            <a:r>
              <a:rPr lang="en-US" dirty="0"/>
              <a:t>Actual Noise Budget</a:t>
            </a:r>
          </a:p>
        </p:txBody>
      </p:sp>
      <p:sp>
        <p:nvSpPr>
          <p:cNvPr id="4" name="Date Placeholder 3">
            <a:extLst>
              <a:ext uri="{FF2B5EF4-FFF2-40B4-BE49-F238E27FC236}">
                <a16:creationId xmlns:a16="http://schemas.microsoft.com/office/drawing/2014/main" id="{F8B1DA6E-9911-4181-BA54-9924B2EE4B94}"/>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A9D4227E-EEC9-4483-8197-3A1F089A2B8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11</a:t>
            </a:fld>
            <a:endParaRPr lang="en-US">
              <a:solidFill>
                <a:srgbClr val="114FFB"/>
              </a:solidFill>
              <a:latin typeface="Helvetica"/>
            </a:endParaRPr>
          </a:p>
        </p:txBody>
      </p:sp>
      <p:pic>
        <p:nvPicPr>
          <p:cNvPr id="6" name="Picture 5">
            <a:extLst>
              <a:ext uri="{FF2B5EF4-FFF2-40B4-BE49-F238E27FC236}">
                <a16:creationId xmlns:a16="http://schemas.microsoft.com/office/drawing/2014/main" id="{4662A321-DFF3-487C-A075-BE87D11D8848}"/>
              </a:ext>
            </a:extLst>
          </p:cNvPr>
          <p:cNvPicPr>
            <a:picLocks noChangeAspect="1"/>
          </p:cNvPicPr>
          <p:nvPr/>
        </p:nvPicPr>
        <p:blipFill>
          <a:blip r:embed="rId3"/>
          <a:stretch>
            <a:fillRect/>
          </a:stretch>
        </p:blipFill>
        <p:spPr>
          <a:xfrm>
            <a:off x="474074" y="1655978"/>
            <a:ext cx="8195852" cy="4572000"/>
          </a:xfrm>
          <a:prstGeom prst="rect">
            <a:avLst/>
          </a:prstGeom>
        </p:spPr>
      </p:pic>
    </p:spTree>
    <p:extLst>
      <p:ext uri="{BB962C8B-B14F-4D97-AF65-F5344CB8AC3E}">
        <p14:creationId xmlns:p14="http://schemas.microsoft.com/office/powerpoint/2010/main" val="127521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CD60BC-3598-4980-A462-E09B238703E6}"/>
              </a:ext>
            </a:extLst>
          </p:cNvPr>
          <p:cNvPicPr>
            <a:picLocks noGrp="1" noChangeAspect="1"/>
          </p:cNvPicPr>
          <p:nvPr>
            <p:ph idx="1"/>
          </p:nvPr>
        </p:nvPicPr>
        <p:blipFill>
          <a:blip r:embed="rId2"/>
          <a:stretch>
            <a:fillRect/>
          </a:stretch>
        </p:blipFill>
        <p:spPr>
          <a:xfrm>
            <a:off x="859809" y="1751625"/>
            <a:ext cx="7424382" cy="4573949"/>
          </a:xfrm>
        </p:spPr>
      </p:pic>
      <p:sp>
        <p:nvSpPr>
          <p:cNvPr id="3" name="Title 2">
            <a:extLst>
              <a:ext uri="{FF2B5EF4-FFF2-40B4-BE49-F238E27FC236}">
                <a16:creationId xmlns:a16="http://schemas.microsoft.com/office/drawing/2014/main" id="{02ED884E-D27A-49BA-B85E-EECC58EA6C85}"/>
              </a:ext>
            </a:extLst>
          </p:cNvPr>
          <p:cNvSpPr>
            <a:spLocks noGrp="1"/>
          </p:cNvSpPr>
          <p:nvPr>
            <p:ph type="title"/>
          </p:nvPr>
        </p:nvSpPr>
        <p:spPr/>
        <p:txBody>
          <a:bodyPr/>
          <a:lstStyle/>
          <a:p>
            <a:r>
              <a:rPr lang="en-US" dirty="0"/>
              <a:t>Quantum Limited Sensitivity</a:t>
            </a:r>
          </a:p>
        </p:txBody>
      </p:sp>
      <p:sp>
        <p:nvSpPr>
          <p:cNvPr id="4" name="Date Placeholder 3">
            <a:extLst>
              <a:ext uri="{FF2B5EF4-FFF2-40B4-BE49-F238E27FC236}">
                <a16:creationId xmlns:a16="http://schemas.microsoft.com/office/drawing/2014/main" id="{4309C4CF-78FC-4477-9CED-2B32ED46BB31}"/>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5A79B55B-1288-4834-AA81-464655FC5A5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12</a:t>
            </a:fld>
            <a:endParaRPr lang="en-US">
              <a:solidFill>
                <a:srgbClr val="114FFB"/>
              </a:solidFill>
              <a:latin typeface="Helvetica"/>
            </a:endParaRPr>
          </a:p>
        </p:txBody>
      </p:sp>
    </p:spTree>
    <p:extLst>
      <p:ext uri="{BB962C8B-B14F-4D97-AF65-F5344CB8AC3E}">
        <p14:creationId xmlns:p14="http://schemas.microsoft.com/office/powerpoint/2010/main" val="170649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CD60BC-3598-4980-A462-E09B238703E6}"/>
              </a:ext>
            </a:extLst>
          </p:cNvPr>
          <p:cNvPicPr>
            <a:picLocks noGrp="1" noChangeAspect="1"/>
          </p:cNvPicPr>
          <p:nvPr>
            <p:ph idx="1"/>
          </p:nvPr>
        </p:nvPicPr>
        <p:blipFill>
          <a:blip r:embed="rId2"/>
          <a:stretch>
            <a:fillRect/>
          </a:stretch>
        </p:blipFill>
        <p:spPr>
          <a:xfrm>
            <a:off x="859809" y="1751625"/>
            <a:ext cx="7424381" cy="4573949"/>
          </a:xfrm>
        </p:spPr>
      </p:pic>
      <p:sp>
        <p:nvSpPr>
          <p:cNvPr id="3" name="Title 2">
            <a:extLst>
              <a:ext uri="{FF2B5EF4-FFF2-40B4-BE49-F238E27FC236}">
                <a16:creationId xmlns:a16="http://schemas.microsoft.com/office/drawing/2014/main" id="{02ED884E-D27A-49BA-B85E-EECC58EA6C85}"/>
              </a:ext>
            </a:extLst>
          </p:cNvPr>
          <p:cNvSpPr>
            <a:spLocks noGrp="1"/>
          </p:cNvSpPr>
          <p:nvPr>
            <p:ph type="title"/>
          </p:nvPr>
        </p:nvSpPr>
        <p:spPr/>
        <p:txBody>
          <a:bodyPr/>
          <a:lstStyle/>
          <a:p>
            <a:r>
              <a:rPr lang="en-US" dirty="0"/>
              <a:t>Quantum Limited Sensitivity</a:t>
            </a:r>
          </a:p>
        </p:txBody>
      </p:sp>
      <p:sp>
        <p:nvSpPr>
          <p:cNvPr id="4" name="Date Placeholder 3">
            <a:extLst>
              <a:ext uri="{FF2B5EF4-FFF2-40B4-BE49-F238E27FC236}">
                <a16:creationId xmlns:a16="http://schemas.microsoft.com/office/drawing/2014/main" id="{4309C4CF-78FC-4477-9CED-2B32ED46BB31}"/>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5A79B55B-1288-4834-AA81-464655FC5A5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13</a:t>
            </a:fld>
            <a:endParaRPr lang="en-US">
              <a:solidFill>
                <a:srgbClr val="114FFB"/>
              </a:solidFill>
              <a:latin typeface="Helvetica"/>
            </a:endParaRPr>
          </a:p>
        </p:txBody>
      </p:sp>
    </p:spTree>
    <p:extLst>
      <p:ext uri="{BB962C8B-B14F-4D97-AF65-F5344CB8AC3E}">
        <p14:creationId xmlns:p14="http://schemas.microsoft.com/office/powerpoint/2010/main" val="3983905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CD60BC-3598-4980-A462-E09B238703E6}"/>
              </a:ext>
            </a:extLst>
          </p:cNvPr>
          <p:cNvPicPr>
            <a:picLocks noGrp="1" noChangeAspect="1"/>
          </p:cNvPicPr>
          <p:nvPr>
            <p:ph idx="1"/>
          </p:nvPr>
        </p:nvPicPr>
        <p:blipFill>
          <a:blip r:embed="rId2"/>
          <a:stretch>
            <a:fillRect/>
          </a:stretch>
        </p:blipFill>
        <p:spPr>
          <a:xfrm>
            <a:off x="859809" y="1751625"/>
            <a:ext cx="7424381" cy="4573949"/>
          </a:xfrm>
        </p:spPr>
      </p:pic>
      <p:sp>
        <p:nvSpPr>
          <p:cNvPr id="3" name="Title 2">
            <a:extLst>
              <a:ext uri="{FF2B5EF4-FFF2-40B4-BE49-F238E27FC236}">
                <a16:creationId xmlns:a16="http://schemas.microsoft.com/office/drawing/2014/main" id="{02ED884E-D27A-49BA-B85E-EECC58EA6C85}"/>
              </a:ext>
            </a:extLst>
          </p:cNvPr>
          <p:cNvSpPr>
            <a:spLocks noGrp="1"/>
          </p:cNvSpPr>
          <p:nvPr>
            <p:ph type="title"/>
          </p:nvPr>
        </p:nvSpPr>
        <p:spPr/>
        <p:txBody>
          <a:bodyPr/>
          <a:lstStyle/>
          <a:p>
            <a:r>
              <a:rPr lang="en-US" dirty="0"/>
              <a:t>Quantum Limited Sensitivity</a:t>
            </a:r>
          </a:p>
        </p:txBody>
      </p:sp>
      <p:sp>
        <p:nvSpPr>
          <p:cNvPr id="4" name="Date Placeholder 3">
            <a:extLst>
              <a:ext uri="{FF2B5EF4-FFF2-40B4-BE49-F238E27FC236}">
                <a16:creationId xmlns:a16="http://schemas.microsoft.com/office/drawing/2014/main" id="{4309C4CF-78FC-4477-9CED-2B32ED46BB31}"/>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5A79B55B-1288-4834-AA81-464655FC5A5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14</a:t>
            </a:fld>
            <a:endParaRPr lang="en-US">
              <a:solidFill>
                <a:srgbClr val="114FFB"/>
              </a:solidFill>
              <a:latin typeface="Helvetica"/>
            </a:endParaRPr>
          </a:p>
        </p:txBody>
      </p:sp>
      <p:pic>
        <p:nvPicPr>
          <p:cNvPr id="6" name="Picture 2" descr="http://latex2png.com/output/latex_ccaf60356f0224eacc67b91b574137e5.png">
            <a:extLst>
              <a:ext uri="{FF2B5EF4-FFF2-40B4-BE49-F238E27FC236}">
                <a16:creationId xmlns:a16="http://schemas.microsoft.com/office/drawing/2014/main" id="{D1C7BF59-10FB-444F-B942-E83B6DCB2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022" y="2695442"/>
            <a:ext cx="2498725" cy="806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26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6AE9813-6946-48D3-B7DD-A7FD6FCD8411}"/>
              </a:ext>
            </a:extLst>
          </p:cNvPr>
          <p:cNvPicPr>
            <a:picLocks noGrp="1" noChangeAspect="1"/>
          </p:cNvPicPr>
          <p:nvPr>
            <p:ph idx="1"/>
          </p:nvPr>
        </p:nvPicPr>
        <p:blipFill>
          <a:blip r:embed="rId2"/>
          <a:stretch>
            <a:fillRect/>
          </a:stretch>
        </p:blipFill>
        <p:spPr>
          <a:xfrm>
            <a:off x="736979" y="1703322"/>
            <a:ext cx="7670042" cy="4684204"/>
          </a:xfrm>
        </p:spPr>
      </p:pic>
      <p:sp>
        <p:nvSpPr>
          <p:cNvPr id="3" name="Title 2">
            <a:extLst>
              <a:ext uri="{FF2B5EF4-FFF2-40B4-BE49-F238E27FC236}">
                <a16:creationId xmlns:a16="http://schemas.microsoft.com/office/drawing/2014/main" id="{2994B4C6-8050-46DB-96D2-37F7E5A5A824}"/>
              </a:ext>
            </a:extLst>
          </p:cNvPr>
          <p:cNvSpPr>
            <a:spLocks noGrp="1"/>
          </p:cNvSpPr>
          <p:nvPr>
            <p:ph type="title"/>
          </p:nvPr>
        </p:nvSpPr>
        <p:spPr/>
        <p:txBody>
          <a:bodyPr/>
          <a:lstStyle/>
          <a:p>
            <a:r>
              <a:rPr lang="en-US" dirty="0"/>
              <a:t>Higher Power</a:t>
            </a:r>
          </a:p>
        </p:txBody>
      </p:sp>
      <p:sp>
        <p:nvSpPr>
          <p:cNvPr id="4" name="Date Placeholder 3">
            <a:extLst>
              <a:ext uri="{FF2B5EF4-FFF2-40B4-BE49-F238E27FC236}">
                <a16:creationId xmlns:a16="http://schemas.microsoft.com/office/drawing/2014/main" id="{6C6184AE-7D9F-48B9-81AD-F96AF3720F92}"/>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7CDC97F0-1B08-41A2-895B-0C610AFBB734}"/>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15</a:t>
            </a:fld>
            <a:endParaRPr lang="en-US">
              <a:solidFill>
                <a:srgbClr val="114FFB"/>
              </a:solidFill>
              <a:latin typeface="Helvetica"/>
            </a:endParaRPr>
          </a:p>
        </p:txBody>
      </p:sp>
      <p:sp>
        <p:nvSpPr>
          <p:cNvPr id="8" name="TextBox 7">
            <a:extLst>
              <a:ext uri="{FF2B5EF4-FFF2-40B4-BE49-F238E27FC236}">
                <a16:creationId xmlns:a16="http://schemas.microsoft.com/office/drawing/2014/main" id="{B0056A83-CE26-42DB-95B5-A9065C697EF1}"/>
              </a:ext>
            </a:extLst>
          </p:cNvPr>
          <p:cNvSpPr txBox="1"/>
          <p:nvPr/>
        </p:nvSpPr>
        <p:spPr>
          <a:xfrm>
            <a:off x="5534167" y="2811439"/>
            <a:ext cx="1821976" cy="369332"/>
          </a:xfrm>
          <a:prstGeom prst="rect">
            <a:avLst/>
          </a:prstGeom>
          <a:noFill/>
          <a:ln>
            <a:solidFill>
              <a:schemeClr val="tx1"/>
            </a:solidFill>
          </a:ln>
        </p:spPr>
        <p:txBody>
          <a:bodyPr wrap="square" rtlCol="0">
            <a:spAutoFit/>
          </a:bodyPr>
          <a:lstStyle/>
          <a:p>
            <a:r>
              <a:rPr lang="en-US" dirty="0"/>
              <a:t>More Photons</a:t>
            </a:r>
          </a:p>
        </p:txBody>
      </p:sp>
      <p:sp>
        <p:nvSpPr>
          <p:cNvPr id="9" name="TextBox 8">
            <a:extLst>
              <a:ext uri="{FF2B5EF4-FFF2-40B4-BE49-F238E27FC236}">
                <a16:creationId xmlns:a16="http://schemas.microsoft.com/office/drawing/2014/main" id="{32AAD567-D65F-4DEB-961E-C0A2975AFA8C}"/>
              </a:ext>
            </a:extLst>
          </p:cNvPr>
          <p:cNvSpPr txBox="1"/>
          <p:nvPr/>
        </p:nvSpPr>
        <p:spPr>
          <a:xfrm>
            <a:off x="2722729" y="2349774"/>
            <a:ext cx="1501253" cy="923330"/>
          </a:xfrm>
          <a:prstGeom prst="rect">
            <a:avLst/>
          </a:prstGeom>
          <a:noFill/>
          <a:ln>
            <a:solidFill>
              <a:srgbClr val="C00000"/>
            </a:solidFill>
          </a:ln>
        </p:spPr>
        <p:txBody>
          <a:bodyPr wrap="square" rtlCol="0">
            <a:spAutoFit/>
          </a:bodyPr>
          <a:lstStyle/>
          <a:p>
            <a:r>
              <a:rPr lang="en-US" dirty="0">
                <a:solidFill>
                  <a:srgbClr val="FF0000"/>
                </a:solidFill>
              </a:rPr>
              <a:t>More Radiation Pressure</a:t>
            </a:r>
          </a:p>
        </p:txBody>
      </p:sp>
      <p:cxnSp>
        <p:nvCxnSpPr>
          <p:cNvPr id="11" name="Straight Arrow Connector 10">
            <a:extLst>
              <a:ext uri="{FF2B5EF4-FFF2-40B4-BE49-F238E27FC236}">
                <a16:creationId xmlns:a16="http://schemas.microsoft.com/office/drawing/2014/main" id="{635F32ED-DE24-4395-AE2D-DA92CA562A3E}"/>
              </a:ext>
            </a:extLst>
          </p:cNvPr>
          <p:cNvCxnSpPr/>
          <p:nvPr/>
        </p:nvCxnSpPr>
        <p:spPr bwMode="auto">
          <a:xfrm>
            <a:off x="6093725" y="4490113"/>
            <a:ext cx="177421" cy="218365"/>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3" name="Straight Arrow Connector 12">
            <a:extLst>
              <a:ext uri="{FF2B5EF4-FFF2-40B4-BE49-F238E27FC236}">
                <a16:creationId xmlns:a16="http://schemas.microsoft.com/office/drawing/2014/main" id="{9B7AB6BB-580B-4640-865E-02B90779B61C}"/>
              </a:ext>
            </a:extLst>
          </p:cNvPr>
          <p:cNvCxnSpPr/>
          <p:nvPr/>
        </p:nvCxnSpPr>
        <p:spPr bwMode="auto">
          <a:xfrm>
            <a:off x="4483290" y="5111087"/>
            <a:ext cx="88710" cy="33437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8" name="Straight Arrow Connector 17">
            <a:extLst>
              <a:ext uri="{FF2B5EF4-FFF2-40B4-BE49-F238E27FC236}">
                <a16:creationId xmlns:a16="http://schemas.microsoft.com/office/drawing/2014/main" id="{040CF5FF-E45F-4EC5-BC81-39DD8C133872}"/>
              </a:ext>
            </a:extLst>
          </p:cNvPr>
          <p:cNvCxnSpPr/>
          <p:nvPr/>
        </p:nvCxnSpPr>
        <p:spPr bwMode="auto">
          <a:xfrm flipV="1">
            <a:off x="2101755" y="2729552"/>
            <a:ext cx="150126" cy="81887"/>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cxnSp>
        <p:nvCxnSpPr>
          <p:cNvPr id="20" name="Straight Arrow Connector 19">
            <a:extLst>
              <a:ext uri="{FF2B5EF4-FFF2-40B4-BE49-F238E27FC236}">
                <a16:creationId xmlns:a16="http://schemas.microsoft.com/office/drawing/2014/main" id="{C425F6EC-9362-4CAA-BFE7-00C1D021DC73}"/>
              </a:ext>
            </a:extLst>
          </p:cNvPr>
          <p:cNvCxnSpPr/>
          <p:nvPr/>
        </p:nvCxnSpPr>
        <p:spPr bwMode="auto">
          <a:xfrm flipV="1">
            <a:off x="2340591" y="3309582"/>
            <a:ext cx="116006" cy="47767"/>
          </a:xfrm>
          <a:prstGeom prst="straightConnector1">
            <a:avLst/>
          </a:prstGeom>
          <a:solidFill>
            <a:schemeClr val="accent1"/>
          </a:solidFill>
          <a:ln w="12700" cap="flat" cmpd="sng" algn="ctr">
            <a:solidFill>
              <a:srgbClr val="FF0000"/>
            </a:solidFill>
            <a:prstDash val="solid"/>
            <a:round/>
            <a:headEnd type="none" w="sm" len="sm"/>
            <a:tailEnd type="triangle"/>
          </a:ln>
          <a:effectLst/>
        </p:spPr>
      </p:cxnSp>
      <p:sp>
        <p:nvSpPr>
          <p:cNvPr id="2" name="TextBox 1">
            <a:extLst>
              <a:ext uri="{FF2B5EF4-FFF2-40B4-BE49-F238E27FC236}">
                <a16:creationId xmlns:a16="http://schemas.microsoft.com/office/drawing/2014/main" id="{7E72AF06-9644-45EF-B46B-B5DB96B7F031}"/>
              </a:ext>
            </a:extLst>
          </p:cNvPr>
          <p:cNvSpPr txBox="1"/>
          <p:nvPr/>
        </p:nvSpPr>
        <p:spPr>
          <a:xfrm>
            <a:off x="3568889" y="3604826"/>
            <a:ext cx="2187053" cy="923330"/>
          </a:xfrm>
          <a:prstGeom prst="rect">
            <a:avLst/>
          </a:prstGeom>
          <a:noFill/>
        </p:spPr>
        <p:txBody>
          <a:bodyPr wrap="square" rtlCol="0">
            <a:spAutoFit/>
          </a:bodyPr>
          <a:lstStyle/>
          <a:p>
            <a:r>
              <a:rPr lang="en-US" dirty="0"/>
              <a:t>Between 150,000-200,000 Watts in the arm cavities!!!!</a:t>
            </a:r>
          </a:p>
        </p:txBody>
      </p:sp>
    </p:spTree>
    <p:extLst>
      <p:ext uri="{BB962C8B-B14F-4D97-AF65-F5344CB8AC3E}">
        <p14:creationId xmlns:p14="http://schemas.microsoft.com/office/powerpoint/2010/main" val="5426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397BD-8354-4E36-8776-B771A5235700}"/>
              </a:ext>
            </a:extLst>
          </p:cNvPr>
          <p:cNvSpPr>
            <a:spLocks noGrp="1"/>
          </p:cNvSpPr>
          <p:nvPr>
            <p:ph type="title"/>
          </p:nvPr>
        </p:nvSpPr>
        <p:spPr/>
        <p:txBody>
          <a:bodyPr/>
          <a:lstStyle/>
          <a:p>
            <a:r>
              <a:rPr lang="en-US" dirty="0"/>
              <a:t>ITM Lensing</a:t>
            </a:r>
          </a:p>
        </p:txBody>
      </p:sp>
      <p:sp>
        <p:nvSpPr>
          <p:cNvPr id="4" name="Date Placeholder 3">
            <a:extLst>
              <a:ext uri="{FF2B5EF4-FFF2-40B4-BE49-F238E27FC236}">
                <a16:creationId xmlns:a16="http://schemas.microsoft.com/office/drawing/2014/main" id="{95FC6413-E7AA-4742-A8CB-CFFD6727006D}"/>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1B185C44-24DB-4092-A9B4-15D466A80255}"/>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16</a:t>
            </a:fld>
            <a:endParaRPr lang="en-US">
              <a:solidFill>
                <a:srgbClr val="114FFB"/>
              </a:solidFill>
              <a:latin typeface="Helvetica"/>
            </a:endParaRPr>
          </a:p>
        </p:txBody>
      </p:sp>
      <p:pic>
        <p:nvPicPr>
          <p:cNvPr id="6" name="Picture 2" descr="C:\Users\tvo88\Documents\TVo_Thesis\Figures\FullIFO.png">
            <a:extLst>
              <a:ext uri="{FF2B5EF4-FFF2-40B4-BE49-F238E27FC236}">
                <a16:creationId xmlns:a16="http://schemas.microsoft.com/office/drawing/2014/main" id="{E38E256B-E4DE-4B1A-B708-3C3EEDCDA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532" y="1632463"/>
            <a:ext cx="5122458" cy="50569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D951FE95-CBAD-4E02-9218-442CBC18AE05}"/>
              </a:ext>
            </a:extLst>
          </p:cNvPr>
          <p:cNvSpPr/>
          <p:nvPr/>
        </p:nvSpPr>
        <p:spPr bwMode="auto">
          <a:xfrm>
            <a:off x="5855971" y="2674960"/>
            <a:ext cx="1356659" cy="412376"/>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Rectangle: Rounded Corners 7">
            <a:extLst>
              <a:ext uri="{FF2B5EF4-FFF2-40B4-BE49-F238E27FC236}">
                <a16:creationId xmlns:a16="http://schemas.microsoft.com/office/drawing/2014/main" id="{86C94002-71F9-4A98-A214-B8E57F321FF7}"/>
              </a:ext>
            </a:extLst>
          </p:cNvPr>
          <p:cNvSpPr/>
          <p:nvPr/>
        </p:nvSpPr>
        <p:spPr bwMode="auto">
          <a:xfrm>
            <a:off x="7320207" y="3015620"/>
            <a:ext cx="753035" cy="800846"/>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 name="TextBox 12">
            <a:extLst>
              <a:ext uri="{FF2B5EF4-FFF2-40B4-BE49-F238E27FC236}">
                <a16:creationId xmlns:a16="http://schemas.microsoft.com/office/drawing/2014/main" id="{FB9183D0-E214-48A4-8D94-5E4571449CB2}"/>
              </a:ext>
            </a:extLst>
          </p:cNvPr>
          <p:cNvSpPr txBox="1"/>
          <p:nvPr/>
        </p:nvSpPr>
        <p:spPr>
          <a:xfrm>
            <a:off x="7481816" y="1724470"/>
            <a:ext cx="1557584" cy="923330"/>
          </a:xfrm>
          <a:prstGeom prst="rect">
            <a:avLst/>
          </a:prstGeom>
          <a:noFill/>
          <a:ln>
            <a:solidFill>
              <a:schemeClr val="tx1"/>
            </a:solidFill>
          </a:ln>
        </p:spPr>
        <p:txBody>
          <a:bodyPr wrap="square" rtlCol="0">
            <a:spAutoFit/>
          </a:bodyPr>
          <a:lstStyle/>
          <a:p>
            <a:r>
              <a:rPr lang="en-US" dirty="0"/>
              <a:t>This is where 150-200</a:t>
            </a:r>
          </a:p>
          <a:p>
            <a:r>
              <a:rPr lang="en-US" dirty="0" err="1"/>
              <a:t>kWatts</a:t>
            </a:r>
            <a:r>
              <a:rPr lang="en-US" dirty="0"/>
              <a:t> live!</a:t>
            </a:r>
          </a:p>
        </p:txBody>
      </p:sp>
      <p:sp>
        <p:nvSpPr>
          <p:cNvPr id="19" name="TextBox 18">
            <a:extLst>
              <a:ext uri="{FF2B5EF4-FFF2-40B4-BE49-F238E27FC236}">
                <a16:creationId xmlns:a16="http://schemas.microsoft.com/office/drawing/2014/main" id="{466B122C-EB2C-45F8-B513-5AFB5DFD2E80}"/>
              </a:ext>
            </a:extLst>
          </p:cNvPr>
          <p:cNvSpPr txBox="1"/>
          <p:nvPr/>
        </p:nvSpPr>
        <p:spPr>
          <a:xfrm>
            <a:off x="610073" y="4563183"/>
            <a:ext cx="2518012" cy="646331"/>
          </a:xfrm>
          <a:prstGeom prst="rect">
            <a:avLst/>
          </a:prstGeom>
          <a:noFill/>
        </p:spPr>
        <p:txBody>
          <a:bodyPr wrap="square" rtlCol="0">
            <a:spAutoFit/>
          </a:bodyPr>
          <a:lstStyle/>
          <a:p>
            <a:r>
              <a:rPr lang="en-US" dirty="0"/>
              <a:t>How do we diagnose this problem???</a:t>
            </a:r>
          </a:p>
        </p:txBody>
      </p:sp>
      <p:pic>
        <p:nvPicPr>
          <p:cNvPr id="20" name="Picture 4">
            <a:extLst>
              <a:ext uri="{FF2B5EF4-FFF2-40B4-BE49-F238E27FC236}">
                <a16:creationId xmlns:a16="http://schemas.microsoft.com/office/drawing/2014/main" id="{EF3ED519-EFA7-459C-BD1B-43A1954DDAC8}"/>
              </a:ext>
            </a:extLst>
          </p:cNvPr>
          <p:cNvPicPr>
            <a:picLocks noChangeAspect="1" noChangeArrowheads="1"/>
          </p:cNvPicPr>
          <p:nvPr/>
        </p:nvPicPr>
        <p:blipFill>
          <a:blip r:embed="rId4"/>
          <a:stretch>
            <a:fillRect/>
          </a:stretch>
        </p:blipFill>
        <p:spPr bwMode="auto">
          <a:xfrm>
            <a:off x="164169" y="1724470"/>
            <a:ext cx="3409820" cy="21897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3073169D-D96A-4A6C-848C-7540C2F5BB1F}"/>
              </a:ext>
            </a:extLst>
          </p:cNvPr>
          <p:cNvCxnSpPr/>
          <p:nvPr/>
        </p:nvCxnSpPr>
        <p:spPr bwMode="auto">
          <a:xfrm flipH="1">
            <a:off x="7047287" y="2189901"/>
            <a:ext cx="434529" cy="145605"/>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5" name="Straight Arrow Connector 24">
            <a:extLst>
              <a:ext uri="{FF2B5EF4-FFF2-40B4-BE49-F238E27FC236}">
                <a16:creationId xmlns:a16="http://schemas.microsoft.com/office/drawing/2014/main" id="{588BA7DD-2435-470A-90F5-8CDD79D5D47D}"/>
              </a:ext>
            </a:extLst>
          </p:cNvPr>
          <p:cNvCxnSpPr>
            <a:stCxn id="13" idx="2"/>
          </p:cNvCxnSpPr>
          <p:nvPr/>
        </p:nvCxnSpPr>
        <p:spPr bwMode="auto">
          <a:xfrm flipH="1">
            <a:off x="8247073" y="2647800"/>
            <a:ext cx="13535" cy="66617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166922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94C48D4-FB71-4FF6-89A6-22DA37354DCE}"/>
              </a:ext>
            </a:extLst>
          </p:cNvPr>
          <p:cNvPicPr>
            <a:picLocks noGrp="1" noChangeAspect="1"/>
          </p:cNvPicPr>
          <p:nvPr>
            <p:ph idx="1"/>
          </p:nvPr>
        </p:nvPicPr>
        <p:blipFill>
          <a:blip r:embed="rId2"/>
          <a:stretch>
            <a:fillRect/>
          </a:stretch>
        </p:blipFill>
        <p:spPr>
          <a:xfrm>
            <a:off x="1624084" y="1736544"/>
            <a:ext cx="5895832" cy="4969056"/>
          </a:xfrm>
        </p:spPr>
      </p:pic>
      <p:sp>
        <p:nvSpPr>
          <p:cNvPr id="3" name="Title 2">
            <a:extLst>
              <a:ext uri="{FF2B5EF4-FFF2-40B4-BE49-F238E27FC236}">
                <a16:creationId xmlns:a16="http://schemas.microsoft.com/office/drawing/2014/main" id="{49741A36-5300-4FFB-832E-F02839790809}"/>
              </a:ext>
            </a:extLst>
          </p:cNvPr>
          <p:cNvSpPr>
            <a:spLocks noGrp="1"/>
          </p:cNvSpPr>
          <p:nvPr>
            <p:ph type="title"/>
          </p:nvPr>
        </p:nvSpPr>
        <p:spPr/>
        <p:txBody>
          <a:bodyPr/>
          <a:lstStyle/>
          <a:p>
            <a:r>
              <a:rPr lang="en-US" dirty="0"/>
              <a:t>Hartmann Sensors</a:t>
            </a:r>
          </a:p>
        </p:txBody>
      </p:sp>
      <p:sp>
        <p:nvSpPr>
          <p:cNvPr id="4" name="Date Placeholder 3">
            <a:extLst>
              <a:ext uri="{FF2B5EF4-FFF2-40B4-BE49-F238E27FC236}">
                <a16:creationId xmlns:a16="http://schemas.microsoft.com/office/drawing/2014/main" id="{341229DE-F627-4ACB-8958-9A575F6707E0}"/>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1A67845B-DD57-48A1-84E4-27511A034CAA}"/>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17</a:t>
            </a:fld>
            <a:endParaRPr lang="en-US">
              <a:solidFill>
                <a:srgbClr val="114FFB"/>
              </a:solidFill>
              <a:latin typeface="Helvetica"/>
            </a:endParaRPr>
          </a:p>
        </p:txBody>
      </p:sp>
    </p:spTree>
    <p:extLst>
      <p:ext uri="{BB962C8B-B14F-4D97-AF65-F5344CB8AC3E}">
        <p14:creationId xmlns:p14="http://schemas.microsoft.com/office/powerpoint/2010/main" val="8711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89D90E-3B7D-431A-B636-4DAEDAF17294}"/>
              </a:ext>
            </a:extLst>
          </p:cNvPr>
          <p:cNvSpPr>
            <a:spLocks noGrp="1"/>
          </p:cNvSpPr>
          <p:nvPr>
            <p:ph type="title"/>
          </p:nvPr>
        </p:nvSpPr>
        <p:spPr>
          <a:xfrm>
            <a:off x="1600200" y="228600"/>
            <a:ext cx="7239000" cy="1143000"/>
          </a:xfrm>
        </p:spPr>
        <p:txBody>
          <a:bodyPr/>
          <a:lstStyle/>
          <a:p>
            <a:r>
              <a:rPr lang="en-US" dirty="0"/>
              <a:t>Measures Defocus!</a:t>
            </a:r>
          </a:p>
        </p:txBody>
      </p:sp>
      <p:sp>
        <p:nvSpPr>
          <p:cNvPr id="4" name="Date Placeholder 3">
            <a:extLst>
              <a:ext uri="{FF2B5EF4-FFF2-40B4-BE49-F238E27FC236}">
                <a16:creationId xmlns:a16="http://schemas.microsoft.com/office/drawing/2014/main" id="{F8D05993-4D38-4494-BFAB-08134CB67100}"/>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DADF0248-23AC-4D7F-B725-524062D235C7}"/>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18</a:t>
            </a:fld>
            <a:endParaRPr lang="en-US">
              <a:solidFill>
                <a:srgbClr val="114FFB"/>
              </a:solidFill>
              <a:latin typeface="Helvetica"/>
            </a:endParaRPr>
          </a:p>
        </p:txBody>
      </p:sp>
      <p:pic>
        <p:nvPicPr>
          <p:cNvPr id="6" name="Content Placeholder 6">
            <a:extLst>
              <a:ext uri="{FF2B5EF4-FFF2-40B4-BE49-F238E27FC236}">
                <a16:creationId xmlns:a16="http://schemas.microsoft.com/office/drawing/2014/main" id="{587CC404-B1E8-4DD6-8B59-89B5FC0B40D0}"/>
              </a:ext>
            </a:extLst>
          </p:cNvPr>
          <p:cNvPicPr>
            <a:picLocks noGrp="1" noChangeAspect="1"/>
          </p:cNvPicPr>
          <p:nvPr>
            <p:ph idx="1"/>
          </p:nvPr>
        </p:nvPicPr>
        <p:blipFill>
          <a:blip r:embed="rId2"/>
          <a:stretch>
            <a:fillRect/>
          </a:stretch>
        </p:blipFill>
        <p:spPr>
          <a:xfrm>
            <a:off x="84202" y="2931482"/>
            <a:ext cx="2722498" cy="2294544"/>
          </a:xfrm>
        </p:spPr>
      </p:pic>
      <p:pic>
        <p:nvPicPr>
          <p:cNvPr id="2050" name="Picture 2" descr="Canvas showing effect of Defocus filter">
            <a:extLst>
              <a:ext uri="{FF2B5EF4-FFF2-40B4-BE49-F238E27FC236}">
                <a16:creationId xmlns:a16="http://schemas.microsoft.com/office/drawing/2014/main" id="{F3290341-21A0-4ADE-8A4F-6A787368F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528" y="2858459"/>
            <a:ext cx="5847672" cy="24405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636E08A6-0F25-4AB0-BE2C-23185120A123}"/>
              </a:ext>
            </a:extLst>
          </p:cNvPr>
          <p:cNvSpPr/>
          <p:nvPr/>
        </p:nvSpPr>
        <p:spPr bwMode="auto">
          <a:xfrm>
            <a:off x="2927617" y="5059936"/>
            <a:ext cx="5693869" cy="457200"/>
          </a:xfrm>
          <a:prstGeom prst="roundRect">
            <a:avLst/>
          </a:prstGeom>
          <a:solidFill>
            <a:schemeClr val="bg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294709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A2748C-477A-4CC9-A2BF-CB54F7B6D7EE}"/>
              </a:ext>
            </a:extLst>
          </p:cNvPr>
          <p:cNvSpPr>
            <a:spLocks noGrp="1"/>
          </p:cNvSpPr>
          <p:nvPr>
            <p:ph idx="1"/>
          </p:nvPr>
        </p:nvSpPr>
        <p:spPr/>
        <p:txBody>
          <a:bodyPr/>
          <a:lstStyle/>
          <a:p>
            <a:r>
              <a:rPr lang="en-US" dirty="0"/>
              <a:t>LIGO Intro</a:t>
            </a:r>
          </a:p>
          <a:p>
            <a:pPr lvl="1"/>
            <a:r>
              <a:rPr lang="en-US" dirty="0"/>
              <a:t>Gravitational Waves</a:t>
            </a:r>
          </a:p>
          <a:p>
            <a:pPr marL="457200" lvl="1" indent="0">
              <a:buNone/>
            </a:pPr>
            <a:endParaRPr lang="en-US" dirty="0"/>
          </a:p>
          <a:p>
            <a:r>
              <a:rPr lang="en-US" dirty="0"/>
              <a:t>High Power Operation</a:t>
            </a:r>
          </a:p>
          <a:p>
            <a:pPr lvl="1"/>
            <a:r>
              <a:rPr lang="en-US" dirty="0"/>
              <a:t>Problems -&gt; Point absorbers </a:t>
            </a:r>
          </a:p>
          <a:p>
            <a:pPr lvl="1"/>
            <a:r>
              <a:rPr lang="en-US" dirty="0"/>
              <a:t>Possible solutions</a:t>
            </a:r>
          </a:p>
          <a:p>
            <a:pPr lvl="1"/>
            <a:endParaRPr lang="en-US" dirty="0"/>
          </a:p>
          <a:p>
            <a:r>
              <a:rPr lang="en-US" dirty="0"/>
              <a:t>Road to the next observing run for Hanford….</a:t>
            </a:r>
          </a:p>
          <a:p>
            <a:pPr lvl="1"/>
            <a:r>
              <a:rPr lang="en-US" dirty="0"/>
              <a:t>April 1</a:t>
            </a:r>
            <a:r>
              <a:rPr lang="en-US" baseline="30000" dirty="0"/>
              <a:t>st</a:t>
            </a:r>
            <a:r>
              <a:rPr lang="en-US" dirty="0"/>
              <a:t>, 2019</a:t>
            </a:r>
          </a:p>
        </p:txBody>
      </p:sp>
      <p:sp>
        <p:nvSpPr>
          <p:cNvPr id="3" name="Title 2">
            <a:extLst>
              <a:ext uri="{FF2B5EF4-FFF2-40B4-BE49-F238E27FC236}">
                <a16:creationId xmlns:a16="http://schemas.microsoft.com/office/drawing/2014/main" id="{0D240850-425C-4334-8ECF-43C62D4A6BEC}"/>
              </a:ext>
            </a:extLst>
          </p:cNvPr>
          <p:cNvSpPr>
            <a:spLocks noGrp="1"/>
          </p:cNvSpPr>
          <p:nvPr>
            <p:ph type="title"/>
          </p:nvPr>
        </p:nvSpPr>
        <p:spPr/>
        <p:txBody>
          <a:bodyPr/>
          <a:lstStyle/>
          <a:p>
            <a:r>
              <a:rPr lang="en-US" dirty="0"/>
              <a:t>Outline</a:t>
            </a:r>
          </a:p>
        </p:txBody>
      </p:sp>
      <p:sp>
        <p:nvSpPr>
          <p:cNvPr id="4" name="Date Placeholder 3">
            <a:extLst>
              <a:ext uri="{FF2B5EF4-FFF2-40B4-BE49-F238E27FC236}">
                <a16:creationId xmlns:a16="http://schemas.microsoft.com/office/drawing/2014/main" id="{2FE2B5A8-9BE2-4A92-9C6A-4D6DC573DAFD}"/>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D2399762-329E-489B-A1E5-C8F2514E72AB}"/>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a:t>
            </a:fld>
            <a:endParaRPr lang="en-US" dirty="0">
              <a:solidFill>
                <a:srgbClr val="114FFB"/>
              </a:solidFill>
              <a:latin typeface="Helvetica"/>
            </a:endParaRPr>
          </a:p>
        </p:txBody>
      </p:sp>
    </p:spTree>
    <p:extLst>
      <p:ext uri="{BB962C8B-B14F-4D97-AF65-F5344CB8AC3E}">
        <p14:creationId xmlns:p14="http://schemas.microsoft.com/office/powerpoint/2010/main" val="101098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A54D1-D750-4A13-933B-A6DFB907AC7F}"/>
              </a:ext>
            </a:extLst>
          </p:cNvPr>
          <p:cNvSpPr>
            <a:spLocks noGrp="1"/>
          </p:cNvSpPr>
          <p:nvPr>
            <p:ph type="title"/>
          </p:nvPr>
        </p:nvSpPr>
        <p:spPr/>
        <p:txBody>
          <a:bodyPr/>
          <a:lstStyle/>
          <a:p>
            <a:r>
              <a:rPr lang="en-US" dirty="0"/>
              <a:t>Hartmann Sensor Outputs</a:t>
            </a:r>
          </a:p>
        </p:txBody>
      </p:sp>
      <p:sp>
        <p:nvSpPr>
          <p:cNvPr id="4" name="Date Placeholder 3">
            <a:extLst>
              <a:ext uri="{FF2B5EF4-FFF2-40B4-BE49-F238E27FC236}">
                <a16:creationId xmlns:a16="http://schemas.microsoft.com/office/drawing/2014/main" id="{F5A03A24-91B2-43CD-AD87-CC8D48125181}"/>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0F1A3146-B900-408C-8FA3-0B096C80D629}"/>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19</a:t>
            </a:fld>
            <a:endParaRPr lang="en-US" dirty="0">
              <a:solidFill>
                <a:srgbClr val="114FFB"/>
              </a:solidFill>
              <a:latin typeface="Helvetica"/>
            </a:endParaRPr>
          </a:p>
        </p:txBody>
      </p:sp>
      <p:pic>
        <p:nvPicPr>
          <p:cNvPr id="6" name="Picture 2">
            <a:extLst>
              <a:ext uri="{FF2B5EF4-FFF2-40B4-BE49-F238E27FC236}">
                <a16:creationId xmlns:a16="http://schemas.microsoft.com/office/drawing/2014/main" id="{D18AD314-2D8F-40A8-9F6B-411B17A21843}"/>
              </a:ext>
            </a:extLst>
          </p:cNvPr>
          <p:cNvPicPr>
            <a:picLocks noChangeAspect="1" noChangeArrowheads="1"/>
          </p:cNvPicPr>
          <p:nvPr/>
        </p:nvPicPr>
        <p:blipFill>
          <a:blip r:embed="rId2"/>
          <a:stretch>
            <a:fillRect/>
          </a:stretch>
        </p:blipFill>
        <p:spPr bwMode="auto">
          <a:xfrm>
            <a:off x="-269962" y="1615454"/>
            <a:ext cx="9413962" cy="470698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A3D33D7-3041-4E57-ACAB-A1F0C7E78688}"/>
              </a:ext>
            </a:extLst>
          </p:cNvPr>
          <p:cNvSpPr txBox="1"/>
          <p:nvPr/>
        </p:nvSpPr>
        <p:spPr>
          <a:xfrm>
            <a:off x="2155373" y="1722505"/>
            <a:ext cx="944878" cy="369332"/>
          </a:xfrm>
          <a:prstGeom prst="rect">
            <a:avLst/>
          </a:prstGeom>
          <a:noFill/>
        </p:spPr>
        <p:txBody>
          <a:bodyPr wrap="square" rtlCol="0">
            <a:spAutoFit/>
          </a:bodyPr>
          <a:lstStyle/>
          <a:p>
            <a:r>
              <a:rPr lang="en-US" dirty="0"/>
              <a:t>ITMX</a:t>
            </a:r>
          </a:p>
        </p:txBody>
      </p:sp>
    </p:spTree>
    <p:extLst>
      <p:ext uri="{BB962C8B-B14F-4D97-AF65-F5344CB8AC3E}">
        <p14:creationId xmlns:p14="http://schemas.microsoft.com/office/powerpoint/2010/main" val="2588622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A54D1-D750-4A13-933B-A6DFB907AC7F}"/>
              </a:ext>
            </a:extLst>
          </p:cNvPr>
          <p:cNvSpPr>
            <a:spLocks noGrp="1"/>
          </p:cNvSpPr>
          <p:nvPr>
            <p:ph type="title"/>
          </p:nvPr>
        </p:nvSpPr>
        <p:spPr/>
        <p:txBody>
          <a:bodyPr/>
          <a:lstStyle/>
          <a:p>
            <a:r>
              <a:rPr lang="en-US" dirty="0"/>
              <a:t>Hartmann Sensor Outputs</a:t>
            </a:r>
          </a:p>
        </p:txBody>
      </p:sp>
      <p:sp>
        <p:nvSpPr>
          <p:cNvPr id="4" name="Date Placeholder 3">
            <a:extLst>
              <a:ext uri="{FF2B5EF4-FFF2-40B4-BE49-F238E27FC236}">
                <a16:creationId xmlns:a16="http://schemas.microsoft.com/office/drawing/2014/main" id="{F5A03A24-91B2-43CD-AD87-CC8D48125181}"/>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0F1A3146-B900-408C-8FA3-0B096C80D629}"/>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20</a:t>
            </a:fld>
            <a:endParaRPr lang="en-US" dirty="0">
              <a:solidFill>
                <a:srgbClr val="114FFB"/>
              </a:solidFill>
              <a:latin typeface="Helvetica"/>
            </a:endParaRPr>
          </a:p>
        </p:txBody>
      </p:sp>
      <p:pic>
        <p:nvPicPr>
          <p:cNvPr id="6" name="Picture 2" descr="C:\Users\tvo88\Documents\TVo_Thesis\Figures\ITMY_30W_abs.png">
            <a:extLst>
              <a:ext uri="{FF2B5EF4-FFF2-40B4-BE49-F238E27FC236}">
                <a16:creationId xmlns:a16="http://schemas.microsoft.com/office/drawing/2014/main" id="{D18AD314-2D8F-40A8-9F6B-411B17A21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2" y="1615454"/>
            <a:ext cx="9413962" cy="47069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3B97E0-4573-440A-98C3-641B9E777BC0}"/>
              </a:ext>
            </a:extLst>
          </p:cNvPr>
          <p:cNvSpPr txBox="1"/>
          <p:nvPr/>
        </p:nvSpPr>
        <p:spPr>
          <a:xfrm>
            <a:off x="2155373" y="1722505"/>
            <a:ext cx="944878" cy="369332"/>
          </a:xfrm>
          <a:prstGeom prst="rect">
            <a:avLst/>
          </a:prstGeom>
          <a:noFill/>
        </p:spPr>
        <p:txBody>
          <a:bodyPr wrap="square" rtlCol="0">
            <a:spAutoFit/>
          </a:bodyPr>
          <a:lstStyle/>
          <a:p>
            <a:r>
              <a:rPr lang="en-US" dirty="0"/>
              <a:t>ITMY</a:t>
            </a:r>
          </a:p>
        </p:txBody>
      </p:sp>
    </p:spTree>
    <p:extLst>
      <p:ext uri="{BB962C8B-B14F-4D97-AF65-F5344CB8AC3E}">
        <p14:creationId xmlns:p14="http://schemas.microsoft.com/office/powerpoint/2010/main" val="133334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6ED76-6B82-4693-AA85-1DA94CA50F4D}"/>
              </a:ext>
            </a:extLst>
          </p:cNvPr>
          <p:cNvPicPr>
            <a:picLocks noChangeAspect="1"/>
          </p:cNvPicPr>
          <p:nvPr/>
        </p:nvPicPr>
        <p:blipFill>
          <a:blip r:embed="rId2"/>
          <a:stretch>
            <a:fillRect/>
          </a:stretch>
        </p:blipFill>
        <p:spPr>
          <a:xfrm>
            <a:off x="861773" y="2847505"/>
            <a:ext cx="7420454" cy="3462878"/>
          </a:xfrm>
          <a:prstGeom prst="rect">
            <a:avLst/>
          </a:prstGeom>
        </p:spPr>
      </p:pic>
      <p:sp>
        <p:nvSpPr>
          <p:cNvPr id="2" name="Content Placeholder 1">
            <a:extLst>
              <a:ext uri="{FF2B5EF4-FFF2-40B4-BE49-F238E27FC236}">
                <a16:creationId xmlns:a16="http://schemas.microsoft.com/office/drawing/2014/main" id="{90F080C7-C9A9-41B0-AC6A-6B6AA7C5B40B}"/>
              </a:ext>
            </a:extLst>
          </p:cNvPr>
          <p:cNvSpPr>
            <a:spLocks noGrp="1"/>
          </p:cNvSpPr>
          <p:nvPr>
            <p:ph idx="1"/>
          </p:nvPr>
        </p:nvSpPr>
        <p:spPr/>
        <p:txBody>
          <a:bodyPr/>
          <a:lstStyle/>
          <a:p>
            <a:r>
              <a:rPr lang="en-US" dirty="0"/>
              <a:t>Increased absorption:</a:t>
            </a:r>
          </a:p>
        </p:txBody>
      </p:sp>
      <p:sp>
        <p:nvSpPr>
          <p:cNvPr id="3" name="Title 2">
            <a:extLst>
              <a:ext uri="{FF2B5EF4-FFF2-40B4-BE49-F238E27FC236}">
                <a16:creationId xmlns:a16="http://schemas.microsoft.com/office/drawing/2014/main" id="{669ED4DD-4CA5-4E0F-B449-42B7EE4604CC}"/>
              </a:ext>
            </a:extLst>
          </p:cNvPr>
          <p:cNvSpPr>
            <a:spLocks noGrp="1"/>
          </p:cNvSpPr>
          <p:nvPr>
            <p:ph type="title"/>
          </p:nvPr>
        </p:nvSpPr>
        <p:spPr/>
        <p:txBody>
          <a:bodyPr/>
          <a:lstStyle/>
          <a:p>
            <a:r>
              <a:rPr lang="en-US" dirty="0"/>
              <a:t>Challenges of High Power</a:t>
            </a:r>
          </a:p>
        </p:txBody>
      </p:sp>
      <p:sp>
        <p:nvSpPr>
          <p:cNvPr id="4" name="Date Placeholder 3">
            <a:extLst>
              <a:ext uri="{FF2B5EF4-FFF2-40B4-BE49-F238E27FC236}">
                <a16:creationId xmlns:a16="http://schemas.microsoft.com/office/drawing/2014/main" id="{1BCBE0A9-D868-483D-8735-EB10CA4838A4}"/>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3BCD914B-3542-4770-920C-FEDC526BE6A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21</a:t>
            </a:fld>
            <a:endParaRPr lang="en-US" dirty="0">
              <a:solidFill>
                <a:srgbClr val="114FFB"/>
              </a:solidFill>
              <a:latin typeface="Helvetica"/>
            </a:endParaRPr>
          </a:p>
        </p:txBody>
      </p:sp>
      <p:pic>
        <p:nvPicPr>
          <p:cNvPr id="13316" name="Picture 4" descr="https://alog.ligo-wa.caltech.edu/aLOG/uploads/35336_20170405092641_CP-ITMcopy.jpg">
            <a:extLst>
              <a:ext uri="{FF2B5EF4-FFF2-40B4-BE49-F238E27FC236}">
                <a16:creationId xmlns:a16="http://schemas.microsoft.com/office/drawing/2014/main" id="{69D78D11-C3F0-4F37-9517-7292BF861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13" y="1629599"/>
            <a:ext cx="2230932" cy="2028120"/>
          </a:xfrm>
          <a:prstGeom prst="rect">
            <a:avLst/>
          </a:prstGeom>
          <a:noFill/>
          <a:extLst>
            <a:ext uri="{909E8E84-426E-40DD-AFC4-6F175D3DCCD1}">
              <a14:hiddenFill xmlns:a14="http://schemas.microsoft.com/office/drawing/2010/main">
                <a:solidFill>
                  <a:srgbClr val="FFFFFF"/>
                </a:solidFill>
              </a14:hiddenFill>
            </a:ext>
          </a:extLst>
        </p:spPr>
      </p:pic>
      <p:sp>
        <p:nvSpPr>
          <p:cNvPr id="15" name="Flowchart: Magnetic Disk 14">
            <a:extLst>
              <a:ext uri="{FF2B5EF4-FFF2-40B4-BE49-F238E27FC236}">
                <a16:creationId xmlns:a16="http://schemas.microsoft.com/office/drawing/2014/main" id="{975123FF-751A-4A1F-BF09-C85E08FDDF7D}"/>
              </a:ext>
            </a:extLst>
          </p:cNvPr>
          <p:cNvSpPr/>
          <p:nvPr/>
        </p:nvSpPr>
        <p:spPr bwMode="auto">
          <a:xfrm rot="7132726">
            <a:off x="8753109" y="2230229"/>
            <a:ext cx="941695" cy="2113239"/>
          </a:xfrm>
          <a:prstGeom prst="flowChartMagneticDisk">
            <a:avLst/>
          </a:prstGeom>
          <a:solidFill>
            <a:srgbClr val="FF0000">
              <a:alpha val="25000"/>
            </a:srgbClr>
          </a:solidFill>
          <a:ln w="12700" cap="flat" cmpd="sng" algn="ctr">
            <a:solidFill>
              <a:srgbClr val="C00000"/>
            </a:solidFill>
            <a:prstDash val="solid"/>
            <a:round/>
            <a:headEnd type="none" w="sm" len="sm"/>
            <a:tailEnd type="none" w="sm" len="sm"/>
          </a:ln>
          <a:effectLst>
            <a:glow rad="127000">
              <a:srgbClr val="FF0000">
                <a:alpha val="25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722561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6ED76-6B82-4693-AA85-1DA94CA50F4D}"/>
              </a:ext>
            </a:extLst>
          </p:cNvPr>
          <p:cNvPicPr>
            <a:picLocks noChangeAspect="1"/>
          </p:cNvPicPr>
          <p:nvPr/>
        </p:nvPicPr>
        <p:blipFill>
          <a:blip r:embed="rId2"/>
          <a:stretch>
            <a:fillRect/>
          </a:stretch>
        </p:blipFill>
        <p:spPr>
          <a:xfrm>
            <a:off x="861774" y="2847505"/>
            <a:ext cx="7420452" cy="3462878"/>
          </a:xfrm>
          <a:prstGeom prst="rect">
            <a:avLst/>
          </a:prstGeom>
        </p:spPr>
      </p:pic>
      <p:sp>
        <p:nvSpPr>
          <p:cNvPr id="2" name="Content Placeholder 1">
            <a:extLst>
              <a:ext uri="{FF2B5EF4-FFF2-40B4-BE49-F238E27FC236}">
                <a16:creationId xmlns:a16="http://schemas.microsoft.com/office/drawing/2014/main" id="{90F080C7-C9A9-41B0-AC6A-6B6AA7C5B40B}"/>
              </a:ext>
            </a:extLst>
          </p:cNvPr>
          <p:cNvSpPr>
            <a:spLocks noGrp="1"/>
          </p:cNvSpPr>
          <p:nvPr>
            <p:ph idx="1"/>
          </p:nvPr>
        </p:nvSpPr>
        <p:spPr/>
        <p:txBody>
          <a:bodyPr/>
          <a:lstStyle/>
          <a:p>
            <a:r>
              <a:rPr lang="en-US" dirty="0"/>
              <a:t>Increased absorption:</a:t>
            </a:r>
          </a:p>
        </p:txBody>
      </p:sp>
      <p:sp>
        <p:nvSpPr>
          <p:cNvPr id="3" name="Title 2">
            <a:extLst>
              <a:ext uri="{FF2B5EF4-FFF2-40B4-BE49-F238E27FC236}">
                <a16:creationId xmlns:a16="http://schemas.microsoft.com/office/drawing/2014/main" id="{669ED4DD-4CA5-4E0F-B449-42B7EE4604CC}"/>
              </a:ext>
            </a:extLst>
          </p:cNvPr>
          <p:cNvSpPr>
            <a:spLocks noGrp="1"/>
          </p:cNvSpPr>
          <p:nvPr>
            <p:ph type="title"/>
          </p:nvPr>
        </p:nvSpPr>
        <p:spPr/>
        <p:txBody>
          <a:bodyPr/>
          <a:lstStyle/>
          <a:p>
            <a:r>
              <a:rPr lang="en-US" dirty="0"/>
              <a:t>Challenges of High Power</a:t>
            </a:r>
          </a:p>
        </p:txBody>
      </p:sp>
      <p:sp>
        <p:nvSpPr>
          <p:cNvPr id="4" name="Date Placeholder 3">
            <a:extLst>
              <a:ext uri="{FF2B5EF4-FFF2-40B4-BE49-F238E27FC236}">
                <a16:creationId xmlns:a16="http://schemas.microsoft.com/office/drawing/2014/main" id="{1BCBE0A9-D868-483D-8735-EB10CA4838A4}"/>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3BCD914B-3542-4770-920C-FEDC526BE6A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22</a:t>
            </a:fld>
            <a:endParaRPr lang="en-US" dirty="0">
              <a:solidFill>
                <a:srgbClr val="114FFB"/>
              </a:solidFill>
              <a:latin typeface="Helvetica"/>
            </a:endParaRPr>
          </a:p>
        </p:txBody>
      </p:sp>
      <p:pic>
        <p:nvPicPr>
          <p:cNvPr id="13316" name="Picture 4" descr="https://alog.ligo-wa.caltech.edu/aLOG/uploads/35336_20170405092641_CP-ITMcopy.jpg">
            <a:extLst>
              <a:ext uri="{FF2B5EF4-FFF2-40B4-BE49-F238E27FC236}">
                <a16:creationId xmlns:a16="http://schemas.microsoft.com/office/drawing/2014/main" id="{69D78D11-C3F0-4F37-9517-7292BF861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13" y="1629599"/>
            <a:ext cx="2230932" cy="2028120"/>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Magnetic Disk 6">
            <a:extLst>
              <a:ext uri="{FF2B5EF4-FFF2-40B4-BE49-F238E27FC236}">
                <a16:creationId xmlns:a16="http://schemas.microsoft.com/office/drawing/2014/main" id="{D48BCC22-562B-48A6-900F-FFB8E38892E5}"/>
              </a:ext>
            </a:extLst>
          </p:cNvPr>
          <p:cNvSpPr/>
          <p:nvPr/>
        </p:nvSpPr>
        <p:spPr bwMode="auto">
          <a:xfrm rot="7132726">
            <a:off x="8753109" y="2230229"/>
            <a:ext cx="941695" cy="2113239"/>
          </a:xfrm>
          <a:prstGeom prst="flowChartMagneticDisk">
            <a:avLst/>
          </a:prstGeom>
          <a:solidFill>
            <a:srgbClr val="FF0000">
              <a:alpha val="50000"/>
            </a:srgbClr>
          </a:solidFill>
          <a:ln w="12700" cap="flat" cmpd="sng" algn="ctr">
            <a:solidFill>
              <a:srgbClr val="C00000"/>
            </a:solidFill>
            <a:prstDash val="solid"/>
            <a:round/>
            <a:headEnd type="none" w="sm" len="sm"/>
            <a:tailEnd type="none" w="sm" len="sm"/>
          </a:ln>
          <a:effectLst>
            <a:glow rad="127000">
              <a:srgbClr val="FF00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0505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6ED76-6B82-4693-AA85-1DA94CA50F4D}"/>
              </a:ext>
            </a:extLst>
          </p:cNvPr>
          <p:cNvPicPr>
            <a:picLocks noChangeAspect="1"/>
          </p:cNvPicPr>
          <p:nvPr/>
        </p:nvPicPr>
        <p:blipFill>
          <a:blip r:embed="rId2"/>
          <a:stretch>
            <a:fillRect/>
          </a:stretch>
        </p:blipFill>
        <p:spPr>
          <a:xfrm>
            <a:off x="861774" y="2847505"/>
            <a:ext cx="7420452" cy="3462877"/>
          </a:xfrm>
          <a:prstGeom prst="rect">
            <a:avLst/>
          </a:prstGeom>
        </p:spPr>
      </p:pic>
      <p:sp>
        <p:nvSpPr>
          <p:cNvPr id="2" name="Content Placeholder 1">
            <a:extLst>
              <a:ext uri="{FF2B5EF4-FFF2-40B4-BE49-F238E27FC236}">
                <a16:creationId xmlns:a16="http://schemas.microsoft.com/office/drawing/2014/main" id="{90F080C7-C9A9-41B0-AC6A-6B6AA7C5B40B}"/>
              </a:ext>
            </a:extLst>
          </p:cNvPr>
          <p:cNvSpPr>
            <a:spLocks noGrp="1"/>
          </p:cNvSpPr>
          <p:nvPr>
            <p:ph idx="1"/>
          </p:nvPr>
        </p:nvSpPr>
        <p:spPr/>
        <p:txBody>
          <a:bodyPr/>
          <a:lstStyle/>
          <a:p>
            <a:r>
              <a:rPr lang="en-US" dirty="0"/>
              <a:t>Increased absorption:</a:t>
            </a:r>
          </a:p>
        </p:txBody>
      </p:sp>
      <p:sp>
        <p:nvSpPr>
          <p:cNvPr id="3" name="Title 2">
            <a:extLst>
              <a:ext uri="{FF2B5EF4-FFF2-40B4-BE49-F238E27FC236}">
                <a16:creationId xmlns:a16="http://schemas.microsoft.com/office/drawing/2014/main" id="{669ED4DD-4CA5-4E0F-B449-42B7EE4604CC}"/>
              </a:ext>
            </a:extLst>
          </p:cNvPr>
          <p:cNvSpPr>
            <a:spLocks noGrp="1"/>
          </p:cNvSpPr>
          <p:nvPr>
            <p:ph type="title"/>
          </p:nvPr>
        </p:nvSpPr>
        <p:spPr/>
        <p:txBody>
          <a:bodyPr/>
          <a:lstStyle/>
          <a:p>
            <a:r>
              <a:rPr lang="en-US" dirty="0"/>
              <a:t>Challenges of High Power</a:t>
            </a:r>
          </a:p>
        </p:txBody>
      </p:sp>
      <p:sp>
        <p:nvSpPr>
          <p:cNvPr id="4" name="Date Placeholder 3">
            <a:extLst>
              <a:ext uri="{FF2B5EF4-FFF2-40B4-BE49-F238E27FC236}">
                <a16:creationId xmlns:a16="http://schemas.microsoft.com/office/drawing/2014/main" id="{1BCBE0A9-D868-483D-8735-EB10CA4838A4}"/>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3BCD914B-3542-4770-920C-FEDC526BE6A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23</a:t>
            </a:fld>
            <a:endParaRPr lang="en-US" dirty="0">
              <a:solidFill>
                <a:srgbClr val="114FFB"/>
              </a:solidFill>
              <a:latin typeface="Helvetica"/>
            </a:endParaRPr>
          </a:p>
        </p:txBody>
      </p:sp>
      <p:pic>
        <p:nvPicPr>
          <p:cNvPr id="13316" name="Picture 4" descr="https://alog.ligo-wa.caltech.edu/aLOG/uploads/35336_20170405092641_CP-ITMcopy.jpg">
            <a:extLst>
              <a:ext uri="{FF2B5EF4-FFF2-40B4-BE49-F238E27FC236}">
                <a16:creationId xmlns:a16="http://schemas.microsoft.com/office/drawing/2014/main" id="{69D78D11-C3F0-4F37-9517-7292BF861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13" y="1629599"/>
            <a:ext cx="2230932" cy="2028120"/>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Magnetic Disk 6">
            <a:extLst>
              <a:ext uri="{FF2B5EF4-FFF2-40B4-BE49-F238E27FC236}">
                <a16:creationId xmlns:a16="http://schemas.microsoft.com/office/drawing/2014/main" id="{D48BCC22-562B-48A6-900F-FFB8E38892E5}"/>
              </a:ext>
            </a:extLst>
          </p:cNvPr>
          <p:cNvSpPr/>
          <p:nvPr/>
        </p:nvSpPr>
        <p:spPr bwMode="auto">
          <a:xfrm rot="7132726">
            <a:off x="8753109" y="2230229"/>
            <a:ext cx="941695" cy="2113239"/>
          </a:xfrm>
          <a:prstGeom prst="flowChartMagneticDisk">
            <a:avLst/>
          </a:prstGeom>
          <a:solidFill>
            <a:srgbClr val="FF0000">
              <a:alpha val="75000"/>
            </a:srgbClr>
          </a:solidFill>
          <a:ln w="12700" cap="flat" cmpd="sng" algn="ctr">
            <a:solidFill>
              <a:srgbClr val="C00000"/>
            </a:solidFill>
            <a:prstDash val="solid"/>
            <a:round/>
            <a:headEnd type="none" w="sm" len="sm"/>
            <a:tailEnd type="none" w="sm" len="sm"/>
          </a:ln>
          <a:effectLst>
            <a:glow rad="127000">
              <a:srgbClr val="FF0000">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66817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6ED76-6B82-4693-AA85-1DA94CA50F4D}"/>
              </a:ext>
            </a:extLst>
          </p:cNvPr>
          <p:cNvPicPr>
            <a:picLocks noChangeAspect="1"/>
          </p:cNvPicPr>
          <p:nvPr/>
        </p:nvPicPr>
        <p:blipFill>
          <a:blip r:embed="rId2"/>
          <a:stretch>
            <a:fillRect/>
          </a:stretch>
        </p:blipFill>
        <p:spPr>
          <a:xfrm>
            <a:off x="861774" y="2847505"/>
            <a:ext cx="7420452" cy="3462877"/>
          </a:xfrm>
          <a:prstGeom prst="rect">
            <a:avLst/>
          </a:prstGeom>
        </p:spPr>
      </p:pic>
      <p:sp>
        <p:nvSpPr>
          <p:cNvPr id="2" name="Content Placeholder 1">
            <a:extLst>
              <a:ext uri="{FF2B5EF4-FFF2-40B4-BE49-F238E27FC236}">
                <a16:creationId xmlns:a16="http://schemas.microsoft.com/office/drawing/2014/main" id="{90F080C7-C9A9-41B0-AC6A-6B6AA7C5B40B}"/>
              </a:ext>
            </a:extLst>
          </p:cNvPr>
          <p:cNvSpPr>
            <a:spLocks noGrp="1"/>
          </p:cNvSpPr>
          <p:nvPr>
            <p:ph idx="1"/>
          </p:nvPr>
        </p:nvSpPr>
        <p:spPr/>
        <p:txBody>
          <a:bodyPr/>
          <a:lstStyle/>
          <a:p>
            <a:r>
              <a:rPr lang="en-US" dirty="0"/>
              <a:t>Increased absorption:</a:t>
            </a:r>
          </a:p>
        </p:txBody>
      </p:sp>
      <p:sp>
        <p:nvSpPr>
          <p:cNvPr id="3" name="Title 2">
            <a:extLst>
              <a:ext uri="{FF2B5EF4-FFF2-40B4-BE49-F238E27FC236}">
                <a16:creationId xmlns:a16="http://schemas.microsoft.com/office/drawing/2014/main" id="{669ED4DD-4CA5-4E0F-B449-42B7EE4604CC}"/>
              </a:ext>
            </a:extLst>
          </p:cNvPr>
          <p:cNvSpPr>
            <a:spLocks noGrp="1"/>
          </p:cNvSpPr>
          <p:nvPr>
            <p:ph type="title"/>
          </p:nvPr>
        </p:nvSpPr>
        <p:spPr/>
        <p:txBody>
          <a:bodyPr/>
          <a:lstStyle/>
          <a:p>
            <a:r>
              <a:rPr lang="en-US" dirty="0"/>
              <a:t>Challenges of High Power</a:t>
            </a:r>
          </a:p>
        </p:txBody>
      </p:sp>
      <p:sp>
        <p:nvSpPr>
          <p:cNvPr id="4" name="Date Placeholder 3">
            <a:extLst>
              <a:ext uri="{FF2B5EF4-FFF2-40B4-BE49-F238E27FC236}">
                <a16:creationId xmlns:a16="http://schemas.microsoft.com/office/drawing/2014/main" id="{1BCBE0A9-D868-483D-8735-EB10CA4838A4}"/>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3BCD914B-3542-4770-920C-FEDC526BE6A6}"/>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24</a:t>
            </a:fld>
            <a:endParaRPr lang="en-US" dirty="0">
              <a:solidFill>
                <a:srgbClr val="114FFB"/>
              </a:solidFill>
              <a:latin typeface="Helvetica"/>
            </a:endParaRPr>
          </a:p>
        </p:txBody>
      </p:sp>
      <p:pic>
        <p:nvPicPr>
          <p:cNvPr id="13316" name="Picture 4" descr="https://alog.ligo-wa.caltech.edu/aLOG/uploads/35336_20170405092641_CP-ITMcopy.jpg">
            <a:extLst>
              <a:ext uri="{FF2B5EF4-FFF2-40B4-BE49-F238E27FC236}">
                <a16:creationId xmlns:a16="http://schemas.microsoft.com/office/drawing/2014/main" id="{69D78D11-C3F0-4F37-9517-7292BF861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13" y="1629599"/>
            <a:ext cx="2230932" cy="2028120"/>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Magnetic Disk 9">
            <a:extLst>
              <a:ext uri="{FF2B5EF4-FFF2-40B4-BE49-F238E27FC236}">
                <a16:creationId xmlns:a16="http://schemas.microsoft.com/office/drawing/2014/main" id="{127FCE82-2132-47C2-8E33-3BE06CCA3A38}"/>
              </a:ext>
            </a:extLst>
          </p:cNvPr>
          <p:cNvSpPr/>
          <p:nvPr/>
        </p:nvSpPr>
        <p:spPr bwMode="auto">
          <a:xfrm rot="7132726">
            <a:off x="8753109" y="2230229"/>
            <a:ext cx="941695" cy="2113239"/>
          </a:xfrm>
          <a:prstGeom prst="flowChartMagneticDisk">
            <a:avLst/>
          </a:prstGeom>
          <a:solidFill>
            <a:srgbClr val="FF0000">
              <a:alpha val="95000"/>
            </a:srgbClr>
          </a:solidFill>
          <a:ln w="12700" cap="flat" cmpd="sng" algn="ctr">
            <a:solidFill>
              <a:srgbClr val="C00000"/>
            </a:solidFill>
            <a:prstDash val="solid"/>
            <a:round/>
            <a:headEnd type="none" w="sm" len="sm"/>
            <a:tailEnd type="none" w="sm" len="sm"/>
          </a:ln>
          <a:effectLst>
            <a:glow rad="127000">
              <a:srgbClr val="FF0000">
                <a:alpha val="95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107942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B2CCE3-D23D-496B-AD1C-0ADC36C842CC}"/>
              </a:ext>
            </a:extLst>
          </p:cNvPr>
          <p:cNvSpPr>
            <a:spLocks noGrp="1"/>
          </p:cNvSpPr>
          <p:nvPr>
            <p:ph idx="1"/>
          </p:nvPr>
        </p:nvSpPr>
        <p:spPr/>
        <p:txBody>
          <a:bodyPr/>
          <a:lstStyle/>
          <a:p>
            <a:r>
              <a:rPr lang="en-US" dirty="0"/>
              <a:t>What are the primary failure points?</a:t>
            </a:r>
          </a:p>
          <a:p>
            <a:endParaRPr lang="en-US" dirty="0"/>
          </a:p>
          <a:p>
            <a:r>
              <a:rPr lang="en-US" dirty="0"/>
              <a:t>What are the effects on noise and performance?</a:t>
            </a:r>
          </a:p>
          <a:p>
            <a:endParaRPr lang="en-US" dirty="0"/>
          </a:p>
          <a:p>
            <a:r>
              <a:rPr lang="en-US" dirty="0"/>
              <a:t>Can we fix it?</a:t>
            </a:r>
          </a:p>
        </p:txBody>
      </p:sp>
      <p:sp>
        <p:nvSpPr>
          <p:cNvPr id="3" name="Title 2">
            <a:extLst>
              <a:ext uri="{FF2B5EF4-FFF2-40B4-BE49-F238E27FC236}">
                <a16:creationId xmlns:a16="http://schemas.microsoft.com/office/drawing/2014/main" id="{4825024D-1799-4902-ADFE-2645835C32DF}"/>
              </a:ext>
            </a:extLst>
          </p:cNvPr>
          <p:cNvSpPr>
            <a:spLocks noGrp="1"/>
          </p:cNvSpPr>
          <p:nvPr>
            <p:ph type="title"/>
          </p:nvPr>
        </p:nvSpPr>
        <p:spPr/>
        <p:txBody>
          <a:bodyPr/>
          <a:lstStyle/>
          <a:p>
            <a:r>
              <a:rPr lang="en-US" dirty="0"/>
              <a:t>Why Do We Care?</a:t>
            </a:r>
          </a:p>
        </p:txBody>
      </p:sp>
      <p:sp>
        <p:nvSpPr>
          <p:cNvPr id="4" name="Date Placeholder 3">
            <a:extLst>
              <a:ext uri="{FF2B5EF4-FFF2-40B4-BE49-F238E27FC236}">
                <a16:creationId xmlns:a16="http://schemas.microsoft.com/office/drawing/2014/main" id="{AF69C36D-8496-4587-AE86-AB9E399FFA7F}"/>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ADF68247-5CF0-4FB3-9511-6301449E291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25</a:t>
            </a:fld>
            <a:endParaRPr lang="en-US" dirty="0">
              <a:solidFill>
                <a:srgbClr val="114FFB"/>
              </a:solidFill>
              <a:latin typeface="Helvetica"/>
            </a:endParaRPr>
          </a:p>
        </p:txBody>
      </p:sp>
      <p:sp>
        <p:nvSpPr>
          <p:cNvPr id="6" name="Rectangle: Rounded Corners 5">
            <a:extLst>
              <a:ext uri="{FF2B5EF4-FFF2-40B4-BE49-F238E27FC236}">
                <a16:creationId xmlns:a16="http://schemas.microsoft.com/office/drawing/2014/main" id="{02D073B8-10D1-4886-8C01-3C88716EA135}"/>
              </a:ext>
            </a:extLst>
          </p:cNvPr>
          <p:cNvSpPr/>
          <p:nvPr/>
        </p:nvSpPr>
        <p:spPr bwMode="auto">
          <a:xfrm>
            <a:off x="685800" y="1981200"/>
            <a:ext cx="5517037" cy="45720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3342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5F0BDF-91B4-4CD5-83F2-2D53BFC192D6}"/>
              </a:ext>
            </a:extLst>
          </p:cNvPr>
          <p:cNvPicPr>
            <a:picLocks noChangeAspect="1"/>
          </p:cNvPicPr>
          <p:nvPr/>
        </p:nvPicPr>
        <p:blipFill>
          <a:blip r:embed="rId3"/>
          <a:stretch>
            <a:fillRect/>
          </a:stretch>
        </p:blipFill>
        <p:spPr>
          <a:xfrm>
            <a:off x="4428699" y="3715227"/>
            <a:ext cx="4581097" cy="3054063"/>
          </a:xfrm>
          <a:prstGeom prst="rect">
            <a:avLst/>
          </a:prstGeom>
        </p:spPr>
      </p:pic>
      <p:pic>
        <p:nvPicPr>
          <p:cNvPr id="7" name="Content Placeholder 6">
            <a:extLst>
              <a:ext uri="{FF2B5EF4-FFF2-40B4-BE49-F238E27FC236}">
                <a16:creationId xmlns:a16="http://schemas.microsoft.com/office/drawing/2014/main" id="{320C5DD9-3DE8-4FC8-AAEB-711052A848AE}"/>
              </a:ext>
            </a:extLst>
          </p:cNvPr>
          <p:cNvPicPr>
            <a:picLocks noGrp="1" noChangeAspect="1"/>
          </p:cNvPicPr>
          <p:nvPr>
            <p:ph idx="1"/>
          </p:nvPr>
        </p:nvPicPr>
        <p:blipFill>
          <a:blip r:embed="rId4"/>
          <a:stretch>
            <a:fillRect/>
          </a:stretch>
        </p:blipFill>
        <p:spPr>
          <a:xfrm>
            <a:off x="249806" y="1643882"/>
            <a:ext cx="6410324" cy="2337388"/>
          </a:xfrm>
        </p:spPr>
      </p:pic>
      <p:sp>
        <p:nvSpPr>
          <p:cNvPr id="3" name="Title 2">
            <a:extLst>
              <a:ext uri="{FF2B5EF4-FFF2-40B4-BE49-F238E27FC236}">
                <a16:creationId xmlns:a16="http://schemas.microsoft.com/office/drawing/2014/main" id="{0303645F-D832-4CD1-8DA4-18DEBC6EBB50}"/>
              </a:ext>
            </a:extLst>
          </p:cNvPr>
          <p:cNvSpPr>
            <a:spLocks noGrp="1"/>
          </p:cNvSpPr>
          <p:nvPr>
            <p:ph type="title"/>
          </p:nvPr>
        </p:nvSpPr>
        <p:spPr/>
        <p:txBody>
          <a:bodyPr/>
          <a:lstStyle/>
          <a:p>
            <a:r>
              <a:rPr lang="en-US" dirty="0"/>
              <a:t>Review PDH Locking</a:t>
            </a:r>
          </a:p>
        </p:txBody>
      </p:sp>
      <p:sp>
        <p:nvSpPr>
          <p:cNvPr id="4" name="Date Placeholder 3">
            <a:extLst>
              <a:ext uri="{FF2B5EF4-FFF2-40B4-BE49-F238E27FC236}">
                <a16:creationId xmlns:a16="http://schemas.microsoft.com/office/drawing/2014/main" id="{DBD0D070-688E-4053-AED0-025471F514F6}"/>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cxnSp>
        <p:nvCxnSpPr>
          <p:cNvPr id="13" name="Connector: Elbow 12">
            <a:extLst>
              <a:ext uri="{FF2B5EF4-FFF2-40B4-BE49-F238E27FC236}">
                <a16:creationId xmlns:a16="http://schemas.microsoft.com/office/drawing/2014/main" id="{6F32108A-1D3E-42B8-B0DD-53C4B346499B}"/>
              </a:ext>
            </a:extLst>
          </p:cNvPr>
          <p:cNvCxnSpPr>
            <a:stCxn id="7" idx="3"/>
          </p:cNvCxnSpPr>
          <p:nvPr/>
        </p:nvCxnSpPr>
        <p:spPr bwMode="auto">
          <a:xfrm>
            <a:off x="6660130" y="2812576"/>
            <a:ext cx="627774" cy="1079984"/>
          </a:xfrm>
          <a:prstGeom prst="bentConnector2">
            <a:avLst/>
          </a:prstGeom>
          <a:solidFill>
            <a:schemeClr val="accent1"/>
          </a:solidFill>
          <a:ln w="12700" cap="flat" cmpd="sng" algn="ctr">
            <a:solidFill>
              <a:schemeClr val="tx1"/>
            </a:solidFill>
            <a:prstDash val="solid"/>
            <a:round/>
            <a:headEnd type="none" w="sm" len="sm"/>
            <a:tailEnd type="triangle"/>
          </a:ln>
          <a:effectLst/>
        </p:spPr>
      </p:cxnSp>
      <p:sp>
        <p:nvSpPr>
          <p:cNvPr id="5" name="Rectangle 4">
            <a:extLst>
              <a:ext uri="{FF2B5EF4-FFF2-40B4-BE49-F238E27FC236}">
                <a16:creationId xmlns:a16="http://schemas.microsoft.com/office/drawing/2014/main" id="{B8EAC1A6-0C50-40A1-8B46-EA83AD59B86D}"/>
              </a:ext>
            </a:extLst>
          </p:cNvPr>
          <p:cNvSpPr/>
          <p:nvPr/>
        </p:nvSpPr>
        <p:spPr bwMode="auto">
          <a:xfrm>
            <a:off x="4691211" y="2107861"/>
            <a:ext cx="1495552" cy="165270"/>
          </a:xfrm>
          <a:prstGeom prst="rect">
            <a:avLst/>
          </a:prstGeom>
          <a:solidFill>
            <a:srgbClr val="FF0000">
              <a:alpha val="25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Rectangle 9">
            <a:extLst>
              <a:ext uri="{FF2B5EF4-FFF2-40B4-BE49-F238E27FC236}">
                <a16:creationId xmlns:a16="http://schemas.microsoft.com/office/drawing/2014/main" id="{42038E04-E988-4443-ACDC-2D8349C1E320}"/>
              </a:ext>
            </a:extLst>
          </p:cNvPr>
          <p:cNvSpPr/>
          <p:nvPr/>
        </p:nvSpPr>
        <p:spPr bwMode="auto">
          <a:xfrm>
            <a:off x="4691211" y="2107861"/>
            <a:ext cx="1495552" cy="165270"/>
          </a:xfrm>
          <a:prstGeom prst="rect">
            <a:avLst/>
          </a:prstGeom>
          <a:solidFill>
            <a:srgbClr val="FF0000">
              <a:alpha val="5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 name="Rectangle 10">
            <a:extLst>
              <a:ext uri="{FF2B5EF4-FFF2-40B4-BE49-F238E27FC236}">
                <a16:creationId xmlns:a16="http://schemas.microsoft.com/office/drawing/2014/main" id="{C6947455-1E7C-421C-A0F3-45160A44BD4B}"/>
              </a:ext>
            </a:extLst>
          </p:cNvPr>
          <p:cNvSpPr/>
          <p:nvPr/>
        </p:nvSpPr>
        <p:spPr bwMode="auto">
          <a:xfrm>
            <a:off x="4691211" y="2107861"/>
            <a:ext cx="1495552" cy="165270"/>
          </a:xfrm>
          <a:prstGeom prst="rect">
            <a:avLst/>
          </a:prstGeom>
          <a:solidFill>
            <a:srgbClr val="FF0000">
              <a:alpha val="75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Rectangle 11">
            <a:extLst>
              <a:ext uri="{FF2B5EF4-FFF2-40B4-BE49-F238E27FC236}">
                <a16:creationId xmlns:a16="http://schemas.microsoft.com/office/drawing/2014/main" id="{28DF5778-02C5-4003-9F9C-0EFDC6F75EA8}"/>
              </a:ext>
            </a:extLst>
          </p:cNvPr>
          <p:cNvSpPr/>
          <p:nvPr/>
        </p:nvSpPr>
        <p:spPr bwMode="auto">
          <a:xfrm>
            <a:off x="4691211" y="2107861"/>
            <a:ext cx="1495552" cy="165270"/>
          </a:xfrm>
          <a:prstGeom prst="rect">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41101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vo88\Documents\TVo_Thesis\Figures\FullIFO.png">
            <a:extLst>
              <a:ext uri="{FF2B5EF4-FFF2-40B4-BE49-F238E27FC236}">
                <a16:creationId xmlns:a16="http://schemas.microsoft.com/office/drawing/2014/main" id="{98653EC4-C8D7-413C-90A0-BED08212F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448" y="1640938"/>
            <a:ext cx="5122458" cy="505690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46B1FD74-0A51-46CD-89CA-1825D726BB46}"/>
              </a:ext>
            </a:extLst>
          </p:cNvPr>
          <p:cNvSpPr>
            <a:spLocks noGrp="1"/>
          </p:cNvSpPr>
          <p:nvPr>
            <p:ph idx="1"/>
          </p:nvPr>
        </p:nvSpPr>
        <p:spPr/>
        <p:txBody>
          <a:bodyPr/>
          <a:lstStyle/>
          <a:p>
            <a:r>
              <a:rPr lang="en-US" dirty="0"/>
              <a:t>Diminished Error Signal</a:t>
            </a:r>
          </a:p>
          <a:p>
            <a:pPr lvl="1"/>
            <a:r>
              <a:rPr lang="en-US" dirty="0"/>
              <a:t>PRCL</a:t>
            </a:r>
          </a:p>
        </p:txBody>
      </p:sp>
      <p:sp>
        <p:nvSpPr>
          <p:cNvPr id="3" name="Title 2">
            <a:extLst>
              <a:ext uri="{FF2B5EF4-FFF2-40B4-BE49-F238E27FC236}">
                <a16:creationId xmlns:a16="http://schemas.microsoft.com/office/drawing/2014/main" id="{4F25A98C-B72D-40C6-A3F5-E96F8DF8AD13}"/>
              </a:ext>
            </a:extLst>
          </p:cNvPr>
          <p:cNvSpPr>
            <a:spLocks noGrp="1"/>
          </p:cNvSpPr>
          <p:nvPr>
            <p:ph type="title"/>
          </p:nvPr>
        </p:nvSpPr>
        <p:spPr/>
        <p:txBody>
          <a:bodyPr/>
          <a:lstStyle/>
          <a:p>
            <a:r>
              <a:rPr lang="en-US" dirty="0"/>
              <a:t>Effect on IFO</a:t>
            </a:r>
          </a:p>
        </p:txBody>
      </p:sp>
      <p:sp>
        <p:nvSpPr>
          <p:cNvPr id="4" name="Date Placeholder 3">
            <a:extLst>
              <a:ext uri="{FF2B5EF4-FFF2-40B4-BE49-F238E27FC236}">
                <a16:creationId xmlns:a16="http://schemas.microsoft.com/office/drawing/2014/main" id="{94F7F455-3450-47F9-B20E-480BE2274DB1}"/>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9B5DFA5B-FD18-4B21-A57D-D0D6E52D37DB}"/>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27</a:t>
            </a:fld>
            <a:endParaRPr lang="en-US" dirty="0">
              <a:solidFill>
                <a:srgbClr val="114FFB"/>
              </a:solidFill>
              <a:latin typeface="Helvetica"/>
            </a:endParaRPr>
          </a:p>
        </p:txBody>
      </p:sp>
      <p:sp>
        <p:nvSpPr>
          <p:cNvPr id="7" name="Rectangle: Rounded Corners 6">
            <a:extLst>
              <a:ext uri="{FF2B5EF4-FFF2-40B4-BE49-F238E27FC236}">
                <a16:creationId xmlns:a16="http://schemas.microsoft.com/office/drawing/2014/main" id="{A01B571B-2CAA-40DC-AEF8-14617276680A}"/>
              </a:ext>
            </a:extLst>
          </p:cNvPr>
          <p:cNvSpPr/>
          <p:nvPr/>
        </p:nvSpPr>
        <p:spPr bwMode="auto">
          <a:xfrm>
            <a:off x="4988257" y="4333164"/>
            <a:ext cx="873456" cy="559558"/>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3" name="Flowchart: Summing Junction 12">
            <a:extLst>
              <a:ext uri="{FF2B5EF4-FFF2-40B4-BE49-F238E27FC236}">
                <a16:creationId xmlns:a16="http://schemas.microsoft.com/office/drawing/2014/main" id="{5A26BA4E-136B-48C2-96A6-2F8715745DA3}"/>
              </a:ext>
            </a:extLst>
          </p:cNvPr>
          <p:cNvSpPr/>
          <p:nvPr/>
        </p:nvSpPr>
        <p:spPr bwMode="auto">
          <a:xfrm>
            <a:off x="5153372" y="5446073"/>
            <a:ext cx="543225" cy="543225"/>
          </a:xfrm>
          <a:prstGeom prst="flowChartSummingJunction">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cxnSp>
        <p:nvCxnSpPr>
          <p:cNvPr id="17" name="Straight Arrow Connector 16">
            <a:extLst>
              <a:ext uri="{FF2B5EF4-FFF2-40B4-BE49-F238E27FC236}">
                <a16:creationId xmlns:a16="http://schemas.microsoft.com/office/drawing/2014/main" id="{EDC53EAB-C4A0-43A1-8FE0-CFD392A43D0B}"/>
              </a:ext>
            </a:extLst>
          </p:cNvPr>
          <p:cNvCxnSpPr>
            <a:stCxn id="7" idx="2"/>
            <a:endCxn id="13" idx="0"/>
          </p:cNvCxnSpPr>
          <p:nvPr/>
        </p:nvCxnSpPr>
        <p:spPr bwMode="auto">
          <a:xfrm>
            <a:off x="5424985" y="4892722"/>
            <a:ext cx="0" cy="55335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5" name="Straight Connector 24">
            <a:extLst>
              <a:ext uri="{FF2B5EF4-FFF2-40B4-BE49-F238E27FC236}">
                <a16:creationId xmlns:a16="http://schemas.microsoft.com/office/drawing/2014/main" id="{2B5D54D6-B589-4568-B2AA-08C30610E594}"/>
              </a:ext>
            </a:extLst>
          </p:cNvPr>
          <p:cNvCxnSpPr>
            <a:stCxn id="13" idx="2"/>
          </p:cNvCxnSpPr>
          <p:nvPr/>
        </p:nvCxnSpPr>
        <p:spPr bwMode="auto">
          <a:xfrm flipH="1" flipV="1">
            <a:off x="2470245" y="5717685"/>
            <a:ext cx="2683127" cy="1"/>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7" name="Straight Connector 26">
            <a:extLst>
              <a:ext uri="{FF2B5EF4-FFF2-40B4-BE49-F238E27FC236}">
                <a16:creationId xmlns:a16="http://schemas.microsoft.com/office/drawing/2014/main" id="{A125F980-77A4-4FEF-8377-C5E04B543D2C}"/>
              </a:ext>
            </a:extLst>
          </p:cNvPr>
          <p:cNvCxnSpPr/>
          <p:nvPr/>
        </p:nvCxnSpPr>
        <p:spPr bwMode="auto">
          <a:xfrm flipV="1">
            <a:off x="2470245" y="2688610"/>
            <a:ext cx="0" cy="302907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9" name="Straight Connector 28">
            <a:extLst>
              <a:ext uri="{FF2B5EF4-FFF2-40B4-BE49-F238E27FC236}">
                <a16:creationId xmlns:a16="http://schemas.microsoft.com/office/drawing/2014/main" id="{CC13112A-BD2E-41FD-B2D4-FF25D6749F1C}"/>
              </a:ext>
            </a:extLst>
          </p:cNvPr>
          <p:cNvCxnSpPr>
            <a:cxnSpLocks/>
          </p:cNvCxnSpPr>
          <p:nvPr/>
        </p:nvCxnSpPr>
        <p:spPr bwMode="auto">
          <a:xfrm>
            <a:off x="2470245" y="2688610"/>
            <a:ext cx="2323428"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3078" name="Straight Arrow Connector 3077">
            <a:extLst>
              <a:ext uri="{FF2B5EF4-FFF2-40B4-BE49-F238E27FC236}">
                <a16:creationId xmlns:a16="http://schemas.microsoft.com/office/drawing/2014/main" id="{5443D100-C837-4A82-818E-C1C5DF80641D}"/>
              </a:ext>
            </a:extLst>
          </p:cNvPr>
          <p:cNvCxnSpPr/>
          <p:nvPr/>
        </p:nvCxnSpPr>
        <p:spPr bwMode="auto">
          <a:xfrm>
            <a:off x="4793673" y="2688610"/>
            <a:ext cx="0" cy="40106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089" name="TextBox 3088">
            <a:extLst>
              <a:ext uri="{FF2B5EF4-FFF2-40B4-BE49-F238E27FC236}">
                <a16:creationId xmlns:a16="http://schemas.microsoft.com/office/drawing/2014/main" id="{C889D578-0ED0-4F62-8DBF-C28D666DFE66}"/>
              </a:ext>
            </a:extLst>
          </p:cNvPr>
          <p:cNvSpPr txBox="1"/>
          <p:nvPr/>
        </p:nvSpPr>
        <p:spPr>
          <a:xfrm>
            <a:off x="4988257" y="6367612"/>
            <a:ext cx="872507" cy="369332"/>
          </a:xfrm>
          <a:prstGeom prst="rect">
            <a:avLst/>
          </a:prstGeom>
          <a:solidFill>
            <a:schemeClr val="accent1">
              <a:alpha val="25000"/>
            </a:schemeClr>
          </a:solidFill>
          <a:ln>
            <a:solidFill>
              <a:schemeClr val="tx1"/>
            </a:solidFill>
          </a:ln>
        </p:spPr>
        <p:txBody>
          <a:bodyPr wrap="square" rtlCol="0">
            <a:spAutoFit/>
          </a:bodyPr>
          <a:lstStyle/>
          <a:p>
            <a:r>
              <a:rPr lang="en-US" dirty="0"/>
              <a:t>9 MHz</a:t>
            </a:r>
          </a:p>
        </p:txBody>
      </p:sp>
      <p:cxnSp>
        <p:nvCxnSpPr>
          <p:cNvPr id="3091" name="Connector: Elbow 3090">
            <a:extLst>
              <a:ext uri="{FF2B5EF4-FFF2-40B4-BE49-F238E27FC236}">
                <a16:creationId xmlns:a16="http://schemas.microsoft.com/office/drawing/2014/main" id="{A3CAA3D1-5A37-472C-9AD3-30FFC6125001}"/>
              </a:ext>
            </a:extLst>
          </p:cNvPr>
          <p:cNvCxnSpPr>
            <a:endCxn id="13" idx="4"/>
          </p:cNvCxnSpPr>
          <p:nvPr/>
        </p:nvCxnSpPr>
        <p:spPr bwMode="auto">
          <a:xfrm rot="5400000" flipH="1" flipV="1">
            <a:off x="5235827" y="6178455"/>
            <a:ext cx="378314" cy="1"/>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3095" name="Rectangle 3094">
            <a:extLst>
              <a:ext uri="{FF2B5EF4-FFF2-40B4-BE49-F238E27FC236}">
                <a16:creationId xmlns:a16="http://schemas.microsoft.com/office/drawing/2014/main" id="{3CB66339-3F09-4438-9BB0-8A2F648D2AC2}"/>
              </a:ext>
            </a:extLst>
          </p:cNvPr>
          <p:cNvSpPr/>
          <p:nvPr/>
        </p:nvSpPr>
        <p:spPr bwMode="auto">
          <a:xfrm>
            <a:off x="4840196" y="3508202"/>
            <a:ext cx="2206490" cy="96156"/>
          </a:xfrm>
          <a:prstGeom prst="rect">
            <a:avLst/>
          </a:prstGeom>
          <a:solidFill>
            <a:srgbClr val="FF0000"/>
          </a:solid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57" name="Rectangle 56">
            <a:extLst>
              <a:ext uri="{FF2B5EF4-FFF2-40B4-BE49-F238E27FC236}">
                <a16:creationId xmlns:a16="http://schemas.microsoft.com/office/drawing/2014/main" id="{32C82263-703D-4E4F-BE6C-7DF6F77B5A50}"/>
              </a:ext>
            </a:extLst>
          </p:cNvPr>
          <p:cNvSpPr/>
          <p:nvPr/>
        </p:nvSpPr>
        <p:spPr bwMode="auto">
          <a:xfrm rot="5400000">
            <a:off x="5786817" y="3164321"/>
            <a:ext cx="756362" cy="96157"/>
          </a:xfrm>
          <a:prstGeom prst="rect">
            <a:avLst/>
          </a:prstGeom>
          <a:solidFill>
            <a:srgbClr val="FF0000"/>
          </a:solid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cxnSp>
        <p:nvCxnSpPr>
          <p:cNvPr id="11" name="Straight Connector 10">
            <a:extLst>
              <a:ext uri="{FF2B5EF4-FFF2-40B4-BE49-F238E27FC236}">
                <a16:creationId xmlns:a16="http://schemas.microsoft.com/office/drawing/2014/main" id="{5B8F864D-ED98-42BD-8A82-D2B6F6D33E6E}"/>
              </a:ext>
            </a:extLst>
          </p:cNvPr>
          <p:cNvCxnSpPr/>
          <p:nvPr/>
        </p:nvCxnSpPr>
        <p:spPr bwMode="auto">
          <a:xfrm>
            <a:off x="4842824" y="3556832"/>
            <a:ext cx="2206490" cy="0"/>
          </a:xfrm>
          <a:prstGeom prst="line">
            <a:avLst/>
          </a:prstGeom>
          <a:solidFill>
            <a:schemeClr val="accent1"/>
          </a:solidFill>
          <a:ln w="12700" cap="flat" cmpd="sng" algn="ctr">
            <a:solidFill>
              <a:schemeClr val="tx1"/>
            </a:solidFill>
            <a:prstDash val="sysDash"/>
            <a:round/>
            <a:headEnd type="none" w="sm" len="sm"/>
            <a:tailEnd type="none" w="sm" len="sm"/>
          </a:ln>
          <a:effectLst/>
        </p:spPr>
      </p:cxnSp>
      <p:cxnSp>
        <p:nvCxnSpPr>
          <p:cNvPr id="23" name="Straight Connector 22">
            <a:extLst>
              <a:ext uri="{FF2B5EF4-FFF2-40B4-BE49-F238E27FC236}">
                <a16:creationId xmlns:a16="http://schemas.microsoft.com/office/drawing/2014/main" id="{3EB48D30-0672-456F-8B2A-714B20AFCD26}"/>
              </a:ext>
            </a:extLst>
          </p:cNvPr>
          <p:cNvCxnSpPr>
            <a:cxnSpLocks/>
            <a:endCxn id="57" idx="3"/>
          </p:cNvCxnSpPr>
          <p:nvPr/>
        </p:nvCxnSpPr>
        <p:spPr bwMode="auto">
          <a:xfrm>
            <a:off x="6157313" y="2831089"/>
            <a:ext cx="7685" cy="759492"/>
          </a:xfrm>
          <a:prstGeom prst="line">
            <a:avLst/>
          </a:prstGeom>
          <a:solidFill>
            <a:schemeClr val="accent1"/>
          </a:solidFill>
          <a:ln w="12700" cap="flat" cmpd="sng" algn="ctr">
            <a:solidFill>
              <a:schemeClr val="tx1"/>
            </a:solidFill>
            <a:prstDash val="sysDash"/>
            <a:round/>
            <a:headEnd type="none" w="sm" len="sm"/>
            <a:tailEnd type="none" w="sm" len="sm"/>
          </a:ln>
          <a:effectLst/>
        </p:spPr>
      </p:cxnSp>
      <p:sp>
        <p:nvSpPr>
          <p:cNvPr id="6" name="Rectangle: Rounded Corners 5">
            <a:extLst>
              <a:ext uri="{FF2B5EF4-FFF2-40B4-BE49-F238E27FC236}">
                <a16:creationId xmlns:a16="http://schemas.microsoft.com/office/drawing/2014/main" id="{5AE3900B-7724-4C3C-932A-50BED042390F}"/>
              </a:ext>
            </a:extLst>
          </p:cNvPr>
          <p:cNvSpPr/>
          <p:nvPr/>
        </p:nvSpPr>
        <p:spPr bwMode="auto">
          <a:xfrm>
            <a:off x="5153372" y="2655636"/>
            <a:ext cx="1399828" cy="490173"/>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1" name="Rectangle: Rounded Corners 20">
            <a:extLst>
              <a:ext uri="{FF2B5EF4-FFF2-40B4-BE49-F238E27FC236}">
                <a16:creationId xmlns:a16="http://schemas.microsoft.com/office/drawing/2014/main" id="{99E09D12-17B9-4F52-BC53-AF22B4666371}"/>
              </a:ext>
            </a:extLst>
          </p:cNvPr>
          <p:cNvSpPr/>
          <p:nvPr/>
        </p:nvSpPr>
        <p:spPr bwMode="auto">
          <a:xfrm>
            <a:off x="6604720" y="3053122"/>
            <a:ext cx="742602" cy="756363"/>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2868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95"/>
                                        </p:tgtEl>
                                        <p:attrNameLst>
                                          <p:attrName>style.visibility</p:attrName>
                                        </p:attrNameLst>
                                      </p:cBhvr>
                                      <p:to>
                                        <p:strVal val="visible"/>
                                      </p:to>
                                    </p:set>
                                    <p:animEffect transition="in" filter="fade">
                                      <p:cBhvr>
                                        <p:cTn id="11" dur="500"/>
                                        <p:tgtEl>
                                          <p:spTgt spid="309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3078"/>
                                        </p:tgtEl>
                                        <p:attrNameLst>
                                          <p:attrName>style.visibility</p:attrName>
                                        </p:attrNameLst>
                                      </p:cBhvr>
                                      <p:to>
                                        <p:strVal val="visible"/>
                                      </p:to>
                                    </p:set>
                                    <p:animEffect transition="in" filter="fade">
                                      <p:cBhvr>
                                        <p:cTn id="60" dur="500"/>
                                        <p:tgtEl>
                                          <p:spTgt spid="307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3089" grpId="0" animBg="1"/>
      <p:bldP spid="3095" grpId="0" animBg="1"/>
      <p:bldP spid="57" grpId="0" animBg="1"/>
      <p:bldP spid="6"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EF903-DC4B-445B-A005-A97AE0D8DE79}"/>
              </a:ext>
            </a:extLst>
          </p:cNvPr>
          <p:cNvSpPr>
            <a:spLocks noGrp="1"/>
          </p:cNvSpPr>
          <p:nvPr>
            <p:ph type="title"/>
          </p:nvPr>
        </p:nvSpPr>
        <p:spPr>
          <a:xfrm>
            <a:off x="1600200" y="228600"/>
            <a:ext cx="7239000" cy="1143000"/>
          </a:xfrm>
        </p:spPr>
        <p:txBody>
          <a:bodyPr/>
          <a:lstStyle/>
          <a:p>
            <a:r>
              <a:rPr lang="en-US" dirty="0"/>
              <a:t>Effect on IFO</a:t>
            </a:r>
          </a:p>
        </p:txBody>
      </p:sp>
      <p:sp>
        <p:nvSpPr>
          <p:cNvPr id="4" name="Date Placeholder 3">
            <a:extLst>
              <a:ext uri="{FF2B5EF4-FFF2-40B4-BE49-F238E27FC236}">
                <a16:creationId xmlns:a16="http://schemas.microsoft.com/office/drawing/2014/main" id="{9C9E2740-826C-4B5A-9E43-CC7B7CB05B88}"/>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440D3E3D-FCD4-4F6F-B238-EBA4BD210949}"/>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28</a:t>
            </a:fld>
            <a:endParaRPr lang="en-US" dirty="0">
              <a:solidFill>
                <a:srgbClr val="114FFB"/>
              </a:solidFill>
              <a:latin typeface="Helvetica"/>
            </a:endParaRPr>
          </a:p>
        </p:txBody>
      </p:sp>
      <p:pic>
        <p:nvPicPr>
          <p:cNvPr id="4098" name="Picture 2" descr="C:\Users\tvo88\Documents\TVo_Thesis\Figures\PRCL_EXC_LSC-POP_A_RF9_I.png">
            <a:extLst>
              <a:ext uri="{FF2B5EF4-FFF2-40B4-BE49-F238E27FC236}">
                <a16:creationId xmlns:a16="http://schemas.microsoft.com/office/drawing/2014/main" id="{4530B5D1-8654-4223-81FD-3C9E5CE44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4397"/>
            <a:ext cx="914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DB1A6591-E99F-46D3-9EB5-7B502B3ADA42}"/>
              </a:ext>
            </a:extLst>
          </p:cNvPr>
          <p:cNvSpPr>
            <a:spLocks noGrp="1"/>
          </p:cNvSpPr>
          <p:nvPr>
            <p:ph idx="1"/>
          </p:nvPr>
        </p:nvSpPr>
        <p:spPr>
          <a:xfrm>
            <a:off x="685800" y="1981200"/>
            <a:ext cx="7772400" cy="4114800"/>
          </a:xfrm>
        </p:spPr>
        <p:txBody>
          <a:bodyPr/>
          <a:lstStyle/>
          <a:p>
            <a:r>
              <a:rPr lang="en-US" dirty="0"/>
              <a:t>Diminished Error Signal</a:t>
            </a:r>
          </a:p>
          <a:p>
            <a:pPr lvl="1"/>
            <a:r>
              <a:rPr lang="en-US" dirty="0"/>
              <a:t>Leads to lock losses and makes commissioning </a:t>
            </a:r>
            <a:r>
              <a:rPr lang="en-US" u="sng" dirty="0"/>
              <a:t>much</a:t>
            </a:r>
            <a:r>
              <a:rPr lang="en-US" dirty="0"/>
              <a:t> harder. </a:t>
            </a:r>
          </a:p>
          <a:p>
            <a:pPr lvl="1"/>
            <a:r>
              <a:rPr lang="en-US" dirty="0"/>
              <a:t>17 -&gt; 30 Watts was very difficult and time consuming.</a:t>
            </a:r>
          </a:p>
        </p:txBody>
      </p:sp>
      <p:sp>
        <p:nvSpPr>
          <p:cNvPr id="6" name="TextBox 5">
            <a:extLst>
              <a:ext uri="{FF2B5EF4-FFF2-40B4-BE49-F238E27FC236}">
                <a16:creationId xmlns:a16="http://schemas.microsoft.com/office/drawing/2014/main" id="{77D108AF-EA6C-4DBC-8699-29284E469774}"/>
              </a:ext>
            </a:extLst>
          </p:cNvPr>
          <p:cNvSpPr txBox="1"/>
          <p:nvPr/>
        </p:nvSpPr>
        <p:spPr>
          <a:xfrm>
            <a:off x="865304" y="3669268"/>
            <a:ext cx="1092371" cy="369332"/>
          </a:xfrm>
          <a:prstGeom prst="rect">
            <a:avLst/>
          </a:prstGeom>
          <a:noFill/>
        </p:spPr>
        <p:txBody>
          <a:bodyPr wrap="square" rtlCol="0">
            <a:spAutoFit/>
          </a:bodyPr>
          <a:lstStyle/>
          <a:p>
            <a:r>
              <a:rPr lang="en-US" dirty="0"/>
              <a:t>20 Watts</a:t>
            </a:r>
          </a:p>
        </p:txBody>
      </p:sp>
      <p:sp>
        <p:nvSpPr>
          <p:cNvPr id="8" name="TextBox 7">
            <a:extLst>
              <a:ext uri="{FF2B5EF4-FFF2-40B4-BE49-F238E27FC236}">
                <a16:creationId xmlns:a16="http://schemas.microsoft.com/office/drawing/2014/main" id="{884371D1-E7FA-47FB-8C39-CC5FFB6B2C7F}"/>
              </a:ext>
            </a:extLst>
          </p:cNvPr>
          <p:cNvSpPr txBox="1"/>
          <p:nvPr/>
        </p:nvSpPr>
        <p:spPr>
          <a:xfrm>
            <a:off x="3303194" y="3933761"/>
            <a:ext cx="1147602" cy="369332"/>
          </a:xfrm>
          <a:prstGeom prst="rect">
            <a:avLst/>
          </a:prstGeom>
          <a:noFill/>
        </p:spPr>
        <p:txBody>
          <a:bodyPr wrap="square" rtlCol="0">
            <a:spAutoFit/>
          </a:bodyPr>
          <a:lstStyle/>
          <a:p>
            <a:r>
              <a:rPr lang="en-US" dirty="0"/>
              <a:t>30 Watts</a:t>
            </a:r>
          </a:p>
        </p:txBody>
      </p:sp>
    </p:spTree>
    <p:extLst>
      <p:ext uri="{BB962C8B-B14F-4D97-AF65-F5344CB8AC3E}">
        <p14:creationId xmlns:p14="http://schemas.microsoft.com/office/powerpoint/2010/main" val="7900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A8BDD7-C0E0-4DD4-947E-43FBF02E6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565" y="3429000"/>
            <a:ext cx="3330270" cy="1665135"/>
          </a:xfrm>
          <a:prstGeom prst="rect">
            <a:avLst/>
          </a:prstGeom>
          <a:solidFill>
            <a:schemeClr val="bg1"/>
          </a:solidFill>
        </p:spPr>
      </p:pic>
      <p:sp>
        <p:nvSpPr>
          <p:cNvPr id="16386" name="Title 1"/>
          <p:cNvSpPr>
            <a:spLocks noGrp="1"/>
          </p:cNvSpPr>
          <p:nvPr>
            <p:ph type="title"/>
          </p:nvPr>
        </p:nvSpPr>
        <p:spPr/>
        <p:txBody>
          <a:bodyPr/>
          <a:lstStyle/>
          <a:p>
            <a:r>
              <a:rPr lang="en-US" dirty="0">
                <a:ea typeface="ＭＳ Ｐゴシック" pitchFamily="-1" charset="-128"/>
                <a:cs typeface="ＭＳ Ｐゴシック" pitchFamily="-1" charset="-128"/>
              </a:rPr>
              <a:t>Space-Time Curvature</a:t>
            </a:r>
          </a:p>
        </p:txBody>
      </p:sp>
      <p:sp>
        <p:nvSpPr>
          <p:cNvPr id="16388" name="Content Placeholder 5"/>
          <p:cNvSpPr>
            <a:spLocks noGrp="1"/>
          </p:cNvSpPr>
          <p:nvPr>
            <p:ph idx="1"/>
          </p:nvPr>
        </p:nvSpPr>
        <p:spPr/>
        <p:txBody>
          <a:bodyPr/>
          <a:lstStyle/>
          <a:p>
            <a:pPr marL="0" indent="0">
              <a:buNone/>
            </a:pPr>
            <a:r>
              <a:rPr lang="en-US" dirty="0">
                <a:ea typeface="ＭＳ Ｐゴシック" pitchFamily="-1" charset="-128"/>
                <a:cs typeface="ＭＳ Ｐゴシック" pitchFamily="-1" charset="-128"/>
              </a:rPr>
              <a:t>The left side is curvature, the right side is mass-energy, with a very tiny conversion factor relating them.</a:t>
            </a:r>
          </a:p>
          <a:p>
            <a:endParaRPr lang="en-US" dirty="0">
              <a:ea typeface="ＭＳ Ｐゴシック" pitchFamily="-1" charset="-128"/>
              <a:cs typeface="ＭＳ Ｐゴシック" pitchFamily="-1" charset="-128"/>
            </a:endParaRPr>
          </a:p>
          <a:p>
            <a:endParaRPr lang="en-US" dirty="0">
              <a:ea typeface="ＭＳ Ｐゴシック" pitchFamily="-1" charset="-128"/>
              <a:cs typeface="ＭＳ Ｐゴシック" pitchFamily="-1" charset="-128"/>
            </a:endParaRPr>
          </a:p>
          <a:p>
            <a:pPr marL="0" indent="0">
              <a:buNone/>
            </a:pPr>
            <a:endParaRPr lang="en-US" dirty="0">
              <a:ea typeface="ＭＳ Ｐゴシック" pitchFamily="-1" charset="-128"/>
              <a:cs typeface="ＭＳ Ｐゴシック" pitchFamily="-1" charset="-128"/>
            </a:endParaRPr>
          </a:p>
          <a:p>
            <a:pPr marL="0" indent="0">
              <a:buNone/>
            </a:pPr>
            <a:endParaRPr lang="en-US" dirty="0">
              <a:ea typeface="ＭＳ Ｐゴシック" pitchFamily="-1" charset="-128"/>
              <a:cs typeface="ＭＳ Ｐゴシック" pitchFamily="-1" charset="-128"/>
            </a:endParaRPr>
          </a:p>
          <a:p>
            <a:pPr marL="0" indent="0">
              <a:buNone/>
            </a:pPr>
            <a:endParaRPr lang="en-US" sz="1800" dirty="0">
              <a:ea typeface="ＭＳ Ｐゴシック" pitchFamily="-1" charset="-128"/>
              <a:cs typeface="ＭＳ Ｐゴシック" pitchFamily="-1" charset="-128"/>
            </a:endParaRPr>
          </a:p>
        </p:txBody>
      </p:sp>
      <p:sp>
        <p:nvSpPr>
          <p:cNvPr id="2" name="Date Placeholder 1"/>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4" name="TextBox 3"/>
          <p:cNvSpPr txBox="1"/>
          <p:nvPr/>
        </p:nvSpPr>
        <p:spPr>
          <a:xfrm>
            <a:off x="685800" y="5242718"/>
            <a:ext cx="7772400" cy="923330"/>
          </a:xfrm>
          <a:prstGeom prst="rect">
            <a:avLst/>
          </a:prstGeom>
          <a:noFill/>
        </p:spPr>
        <p:txBody>
          <a:bodyPr wrap="square" rtlCol="0">
            <a:spAutoFit/>
          </a:bodyPr>
          <a:lstStyle/>
          <a:p>
            <a:r>
              <a:rPr lang="en-US" dirty="0">
                <a:ea typeface="ＭＳ Ｐゴシック" pitchFamily="-1" charset="-128"/>
                <a:cs typeface="ＭＳ Ｐゴシック" pitchFamily="-1" charset="-128"/>
              </a:rPr>
              <a:t>“ Mass tells space-time how to curve and space-time tells mass how to move.” – John Wheeler</a:t>
            </a:r>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782" y="2994129"/>
            <a:ext cx="2746677" cy="2060008"/>
          </a:xfrm>
          <a:prstGeom prst="rect">
            <a:avLst/>
          </a:prstGeom>
        </p:spPr>
      </p:pic>
      <p:sp>
        <p:nvSpPr>
          <p:cNvPr id="11" name="Rectangle 10"/>
          <p:cNvSpPr/>
          <p:nvPr/>
        </p:nvSpPr>
        <p:spPr bwMode="auto">
          <a:xfrm>
            <a:off x="3438144" y="3672968"/>
            <a:ext cx="818811" cy="668511"/>
          </a:xfrm>
          <a:prstGeom prst="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6" name="Slide Number Placeholder 5">
            <a:extLst>
              <a:ext uri="{FF2B5EF4-FFF2-40B4-BE49-F238E27FC236}">
                <a16:creationId xmlns:a16="http://schemas.microsoft.com/office/drawing/2014/main" id="{29C9FCDC-DDED-4967-9A08-FCD715A14CB4}"/>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a:t>
            </a:fld>
            <a:endParaRPr lang="en-US" dirty="0">
              <a:solidFill>
                <a:srgbClr val="114FFB"/>
              </a:solidFill>
              <a:latin typeface="Helvetica"/>
            </a:endParaRPr>
          </a:p>
        </p:txBody>
      </p:sp>
      <p:sp>
        <p:nvSpPr>
          <p:cNvPr id="13" name="Rectangle 12">
            <a:extLst>
              <a:ext uri="{FF2B5EF4-FFF2-40B4-BE49-F238E27FC236}">
                <a16:creationId xmlns:a16="http://schemas.microsoft.com/office/drawing/2014/main" id="{ECFF9B87-FA9B-46A0-89A2-CD48AEA62955}"/>
              </a:ext>
            </a:extLst>
          </p:cNvPr>
          <p:cNvSpPr/>
          <p:nvPr/>
        </p:nvSpPr>
        <p:spPr bwMode="auto">
          <a:xfrm>
            <a:off x="1061638" y="3672967"/>
            <a:ext cx="818811" cy="668511"/>
          </a:xfrm>
          <a:prstGeom prst="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920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P spid="4" grpId="0"/>
      <p:bldP spid="11"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EF903-DC4B-445B-A005-A97AE0D8DE79}"/>
              </a:ext>
            </a:extLst>
          </p:cNvPr>
          <p:cNvSpPr>
            <a:spLocks noGrp="1"/>
          </p:cNvSpPr>
          <p:nvPr>
            <p:ph type="title"/>
          </p:nvPr>
        </p:nvSpPr>
        <p:spPr>
          <a:xfrm>
            <a:off x="1600200" y="228600"/>
            <a:ext cx="7239000" cy="1143000"/>
          </a:xfrm>
        </p:spPr>
        <p:txBody>
          <a:bodyPr/>
          <a:lstStyle/>
          <a:p>
            <a:r>
              <a:rPr lang="en-US" dirty="0"/>
              <a:t>Effect on IFO</a:t>
            </a:r>
          </a:p>
        </p:txBody>
      </p:sp>
      <p:sp>
        <p:nvSpPr>
          <p:cNvPr id="4" name="Date Placeholder 3">
            <a:extLst>
              <a:ext uri="{FF2B5EF4-FFF2-40B4-BE49-F238E27FC236}">
                <a16:creationId xmlns:a16="http://schemas.microsoft.com/office/drawing/2014/main" id="{9C9E2740-826C-4B5A-9E43-CC7B7CB05B88}"/>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440D3E3D-FCD4-4F6F-B238-EBA4BD210949}"/>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29</a:t>
            </a:fld>
            <a:endParaRPr lang="en-US" dirty="0">
              <a:solidFill>
                <a:srgbClr val="114FFB"/>
              </a:solidFill>
              <a:latin typeface="Helvetica"/>
            </a:endParaRPr>
          </a:p>
        </p:txBody>
      </p:sp>
      <p:pic>
        <p:nvPicPr>
          <p:cNvPr id="4098" name="Picture 2" descr="C:\Users\tvo88\Documents\TVo_Thesis\Figures\PRCL_EXC_LSC-POP_A_RF9_I.png">
            <a:extLst>
              <a:ext uri="{FF2B5EF4-FFF2-40B4-BE49-F238E27FC236}">
                <a16:creationId xmlns:a16="http://schemas.microsoft.com/office/drawing/2014/main" id="{4530B5D1-8654-4223-81FD-3C9E5CE44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4397"/>
            <a:ext cx="914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DB1A6591-E99F-46D3-9EB5-7B502B3ADA42}"/>
              </a:ext>
            </a:extLst>
          </p:cNvPr>
          <p:cNvSpPr>
            <a:spLocks noGrp="1"/>
          </p:cNvSpPr>
          <p:nvPr>
            <p:ph idx="1"/>
          </p:nvPr>
        </p:nvSpPr>
        <p:spPr>
          <a:xfrm>
            <a:off x="685800" y="1981200"/>
            <a:ext cx="7772400" cy="4114800"/>
          </a:xfrm>
        </p:spPr>
        <p:txBody>
          <a:bodyPr/>
          <a:lstStyle/>
          <a:p>
            <a:r>
              <a:rPr lang="en-US" dirty="0"/>
              <a:t>Diminished Error Signal</a:t>
            </a:r>
          </a:p>
          <a:p>
            <a:pPr lvl="1"/>
            <a:r>
              <a:rPr lang="en-US" dirty="0"/>
              <a:t>Fixed by changing the digital gain, but this is a bandage for the real problem!</a:t>
            </a:r>
          </a:p>
        </p:txBody>
      </p:sp>
      <p:sp>
        <p:nvSpPr>
          <p:cNvPr id="8" name="TextBox 7">
            <a:extLst>
              <a:ext uri="{FF2B5EF4-FFF2-40B4-BE49-F238E27FC236}">
                <a16:creationId xmlns:a16="http://schemas.microsoft.com/office/drawing/2014/main" id="{75F5B00E-A6AC-4F76-9D4F-ADD90FB1E0F6}"/>
              </a:ext>
            </a:extLst>
          </p:cNvPr>
          <p:cNvSpPr txBox="1"/>
          <p:nvPr/>
        </p:nvSpPr>
        <p:spPr>
          <a:xfrm>
            <a:off x="865304" y="3669268"/>
            <a:ext cx="1092371" cy="369332"/>
          </a:xfrm>
          <a:prstGeom prst="rect">
            <a:avLst/>
          </a:prstGeom>
          <a:noFill/>
        </p:spPr>
        <p:txBody>
          <a:bodyPr wrap="square" rtlCol="0">
            <a:spAutoFit/>
          </a:bodyPr>
          <a:lstStyle/>
          <a:p>
            <a:r>
              <a:rPr lang="en-US" dirty="0"/>
              <a:t>20 Watts</a:t>
            </a:r>
          </a:p>
        </p:txBody>
      </p:sp>
      <p:sp>
        <p:nvSpPr>
          <p:cNvPr id="9" name="TextBox 8">
            <a:extLst>
              <a:ext uri="{FF2B5EF4-FFF2-40B4-BE49-F238E27FC236}">
                <a16:creationId xmlns:a16="http://schemas.microsoft.com/office/drawing/2014/main" id="{5F61884A-32AE-4ED5-9129-8357F93017F9}"/>
              </a:ext>
            </a:extLst>
          </p:cNvPr>
          <p:cNvSpPr txBox="1"/>
          <p:nvPr/>
        </p:nvSpPr>
        <p:spPr>
          <a:xfrm>
            <a:off x="3303194" y="3933761"/>
            <a:ext cx="1147602" cy="369332"/>
          </a:xfrm>
          <a:prstGeom prst="rect">
            <a:avLst/>
          </a:prstGeom>
          <a:noFill/>
        </p:spPr>
        <p:txBody>
          <a:bodyPr wrap="square" rtlCol="0">
            <a:spAutoFit/>
          </a:bodyPr>
          <a:lstStyle/>
          <a:p>
            <a:r>
              <a:rPr lang="en-US" dirty="0"/>
              <a:t>30 Watts</a:t>
            </a:r>
          </a:p>
        </p:txBody>
      </p:sp>
    </p:spTree>
    <p:extLst>
      <p:ext uri="{BB962C8B-B14F-4D97-AF65-F5344CB8AC3E}">
        <p14:creationId xmlns:p14="http://schemas.microsoft.com/office/powerpoint/2010/main" val="43929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311728A-A4CF-449A-9E3D-2D58B12A7A1A}"/>
              </a:ext>
            </a:extLst>
          </p:cNvPr>
          <p:cNvSpPr/>
          <p:nvPr/>
        </p:nvSpPr>
        <p:spPr bwMode="auto">
          <a:xfrm>
            <a:off x="527901" y="2870462"/>
            <a:ext cx="7357750" cy="45720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2" name="Content Placeholder 1">
            <a:extLst>
              <a:ext uri="{FF2B5EF4-FFF2-40B4-BE49-F238E27FC236}">
                <a16:creationId xmlns:a16="http://schemas.microsoft.com/office/drawing/2014/main" id="{D9B2CCE3-D23D-496B-AD1C-0ADC36C842CC}"/>
              </a:ext>
            </a:extLst>
          </p:cNvPr>
          <p:cNvSpPr>
            <a:spLocks noGrp="1"/>
          </p:cNvSpPr>
          <p:nvPr>
            <p:ph idx="1"/>
          </p:nvPr>
        </p:nvSpPr>
        <p:spPr/>
        <p:txBody>
          <a:bodyPr/>
          <a:lstStyle/>
          <a:p>
            <a:r>
              <a:rPr lang="en-US" dirty="0"/>
              <a:t>What are the primary failure points?</a:t>
            </a:r>
          </a:p>
          <a:p>
            <a:endParaRPr lang="en-US" dirty="0"/>
          </a:p>
          <a:p>
            <a:r>
              <a:rPr lang="en-US" dirty="0"/>
              <a:t>What are the effects on noise and performance?</a:t>
            </a:r>
          </a:p>
          <a:p>
            <a:endParaRPr lang="en-US" dirty="0"/>
          </a:p>
          <a:p>
            <a:r>
              <a:rPr lang="en-US" dirty="0"/>
              <a:t>Can we fix it?</a:t>
            </a:r>
          </a:p>
        </p:txBody>
      </p:sp>
      <p:sp>
        <p:nvSpPr>
          <p:cNvPr id="3" name="Title 2">
            <a:extLst>
              <a:ext uri="{FF2B5EF4-FFF2-40B4-BE49-F238E27FC236}">
                <a16:creationId xmlns:a16="http://schemas.microsoft.com/office/drawing/2014/main" id="{4825024D-1799-4902-ADFE-2645835C32DF}"/>
              </a:ext>
            </a:extLst>
          </p:cNvPr>
          <p:cNvSpPr>
            <a:spLocks noGrp="1"/>
          </p:cNvSpPr>
          <p:nvPr>
            <p:ph type="title"/>
          </p:nvPr>
        </p:nvSpPr>
        <p:spPr/>
        <p:txBody>
          <a:bodyPr/>
          <a:lstStyle/>
          <a:p>
            <a:r>
              <a:rPr lang="en-US" dirty="0"/>
              <a:t>Why Do We Care?</a:t>
            </a:r>
          </a:p>
        </p:txBody>
      </p:sp>
      <p:sp>
        <p:nvSpPr>
          <p:cNvPr id="4" name="Date Placeholder 3">
            <a:extLst>
              <a:ext uri="{FF2B5EF4-FFF2-40B4-BE49-F238E27FC236}">
                <a16:creationId xmlns:a16="http://schemas.microsoft.com/office/drawing/2014/main" id="{AF69C36D-8496-4587-AE86-AB9E399FFA7F}"/>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ADF68247-5CF0-4FB3-9511-6301449E291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30</a:t>
            </a:fld>
            <a:endParaRPr lang="en-US" dirty="0">
              <a:solidFill>
                <a:srgbClr val="114FFB"/>
              </a:solidFill>
              <a:latin typeface="Helvetica"/>
            </a:endParaRPr>
          </a:p>
        </p:txBody>
      </p:sp>
    </p:spTree>
    <p:extLst>
      <p:ext uri="{BB962C8B-B14F-4D97-AF65-F5344CB8AC3E}">
        <p14:creationId xmlns:p14="http://schemas.microsoft.com/office/powerpoint/2010/main" val="419832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F87C40-C89F-4A65-9FFF-0E0C78991E05}"/>
              </a:ext>
            </a:extLst>
          </p:cNvPr>
          <p:cNvSpPr>
            <a:spLocks noGrp="1"/>
          </p:cNvSpPr>
          <p:nvPr>
            <p:ph idx="1"/>
          </p:nvPr>
        </p:nvSpPr>
        <p:spPr/>
        <p:txBody>
          <a:bodyPr/>
          <a:lstStyle/>
          <a:p>
            <a:r>
              <a:rPr lang="en-US" dirty="0"/>
              <a:t>What about power recycling?</a:t>
            </a:r>
          </a:p>
          <a:p>
            <a:pPr lvl="1"/>
            <a:r>
              <a:rPr lang="en-US" dirty="0"/>
              <a:t>Measurements indicate a 10% drop in PRG and 40% drop in POP18 with 30 Watts of input power.</a:t>
            </a:r>
          </a:p>
        </p:txBody>
      </p:sp>
      <p:sp>
        <p:nvSpPr>
          <p:cNvPr id="3" name="Title 2">
            <a:extLst>
              <a:ext uri="{FF2B5EF4-FFF2-40B4-BE49-F238E27FC236}">
                <a16:creationId xmlns:a16="http://schemas.microsoft.com/office/drawing/2014/main" id="{F128485B-82EF-49F8-B449-EEAFFAE5DF4B}"/>
              </a:ext>
            </a:extLst>
          </p:cNvPr>
          <p:cNvSpPr>
            <a:spLocks noGrp="1"/>
          </p:cNvSpPr>
          <p:nvPr>
            <p:ph type="title"/>
          </p:nvPr>
        </p:nvSpPr>
        <p:spPr/>
        <p:txBody>
          <a:bodyPr/>
          <a:lstStyle/>
          <a:p>
            <a:r>
              <a:rPr lang="en-US" dirty="0"/>
              <a:t>Effect on IFO</a:t>
            </a:r>
          </a:p>
        </p:txBody>
      </p:sp>
      <p:sp>
        <p:nvSpPr>
          <p:cNvPr id="4" name="Date Placeholder 3">
            <a:extLst>
              <a:ext uri="{FF2B5EF4-FFF2-40B4-BE49-F238E27FC236}">
                <a16:creationId xmlns:a16="http://schemas.microsoft.com/office/drawing/2014/main" id="{21489301-A51D-48DC-9148-72475C0A19E6}"/>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1526F3E0-365C-4580-807B-0A4D2B0F3D4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31</a:t>
            </a:fld>
            <a:endParaRPr lang="en-US" dirty="0">
              <a:solidFill>
                <a:srgbClr val="114FFB"/>
              </a:solidFill>
              <a:latin typeface="Helvetica"/>
            </a:endParaRPr>
          </a:p>
        </p:txBody>
      </p:sp>
      <p:pic>
        <p:nvPicPr>
          <p:cNvPr id="7" name="Picture 6">
            <a:extLst>
              <a:ext uri="{FF2B5EF4-FFF2-40B4-BE49-F238E27FC236}">
                <a16:creationId xmlns:a16="http://schemas.microsoft.com/office/drawing/2014/main" id="{CAD14821-6544-4ED2-B526-2986C862D530}"/>
              </a:ext>
            </a:extLst>
          </p:cNvPr>
          <p:cNvPicPr>
            <a:picLocks noChangeAspect="1"/>
          </p:cNvPicPr>
          <p:nvPr/>
        </p:nvPicPr>
        <p:blipFill>
          <a:blip r:embed="rId2"/>
          <a:stretch>
            <a:fillRect/>
          </a:stretch>
        </p:blipFill>
        <p:spPr>
          <a:xfrm>
            <a:off x="1366838" y="3352795"/>
            <a:ext cx="6400813" cy="2743205"/>
          </a:xfrm>
          <a:prstGeom prst="rect">
            <a:avLst/>
          </a:prstGeom>
        </p:spPr>
      </p:pic>
    </p:spTree>
    <p:extLst>
      <p:ext uri="{BB962C8B-B14F-4D97-AF65-F5344CB8AC3E}">
        <p14:creationId xmlns:p14="http://schemas.microsoft.com/office/powerpoint/2010/main" val="1454976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B5C59B-94C4-4B89-8185-C67F37EFBC51}"/>
              </a:ext>
            </a:extLst>
          </p:cNvPr>
          <p:cNvSpPr>
            <a:spLocks noGrp="1"/>
          </p:cNvSpPr>
          <p:nvPr>
            <p:ph idx="1"/>
          </p:nvPr>
        </p:nvSpPr>
        <p:spPr/>
        <p:txBody>
          <a:bodyPr/>
          <a:lstStyle/>
          <a:p>
            <a:r>
              <a:rPr lang="en-US" dirty="0"/>
              <a:t>9 MHz 9</a:t>
            </a:r>
            <a:r>
              <a:rPr lang="en-US" baseline="30000" dirty="0"/>
              <a:t>th </a:t>
            </a:r>
            <a:r>
              <a:rPr lang="en-US" dirty="0"/>
              <a:t>order coupling.</a:t>
            </a:r>
          </a:p>
          <a:p>
            <a:pPr marL="0" indent="0">
              <a:buNone/>
            </a:pPr>
            <a:endParaRPr lang="en-US" dirty="0"/>
          </a:p>
        </p:txBody>
      </p:sp>
      <p:sp>
        <p:nvSpPr>
          <p:cNvPr id="3" name="Title 2">
            <a:extLst>
              <a:ext uri="{FF2B5EF4-FFF2-40B4-BE49-F238E27FC236}">
                <a16:creationId xmlns:a16="http://schemas.microsoft.com/office/drawing/2014/main" id="{B881AC83-7F1F-465A-8761-32494024CC8A}"/>
              </a:ext>
            </a:extLst>
          </p:cNvPr>
          <p:cNvSpPr>
            <a:spLocks noGrp="1"/>
          </p:cNvSpPr>
          <p:nvPr>
            <p:ph type="title"/>
          </p:nvPr>
        </p:nvSpPr>
        <p:spPr/>
        <p:txBody>
          <a:bodyPr/>
          <a:lstStyle/>
          <a:p>
            <a:r>
              <a:rPr lang="en-US" dirty="0"/>
              <a:t>Increased “Junk” Light</a:t>
            </a:r>
          </a:p>
        </p:txBody>
      </p:sp>
      <p:sp>
        <p:nvSpPr>
          <p:cNvPr id="4" name="Date Placeholder 3">
            <a:extLst>
              <a:ext uri="{FF2B5EF4-FFF2-40B4-BE49-F238E27FC236}">
                <a16:creationId xmlns:a16="http://schemas.microsoft.com/office/drawing/2014/main" id="{662B1A35-D0D3-4F91-9EC7-D74EE4215751}"/>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8C3D7A44-7E41-41F0-A3A2-76AE10D7536A}"/>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32</a:t>
            </a:fld>
            <a:endParaRPr lang="en-US" dirty="0">
              <a:solidFill>
                <a:srgbClr val="114FFB"/>
              </a:solidFill>
              <a:latin typeface="Helvetica"/>
            </a:endParaRPr>
          </a:p>
        </p:txBody>
      </p:sp>
      <p:pic>
        <p:nvPicPr>
          <p:cNvPr id="6" name="Picture 5">
            <a:extLst>
              <a:ext uri="{FF2B5EF4-FFF2-40B4-BE49-F238E27FC236}">
                <a16:creationId xmlns:a16="http://schemas.microsoft.com/office/drawing/2014/main" id="{97A80028-D42A-4AF3-8D20-FF943B4C7DAC}"/>
              </a:ext>
            </a:extLst>
          </p:cNvPr>
          <p:cNvPicPr>
            <a:picLocks noChangeAspect="1"/>
          </p:cNvPicPr>
          <p:nvPr/>
        </p:nvPicPr>
        <p:blipFill>
          <a:blip r:embed="rId3"/>
          <a:stretch>
            <a:fillRect/>
          </a:stretch>
        </p:blipFill>
        <p:spPr>
          <a:xfrm>
            <a:off x="0" y="4308310"/>
            <a:ext cx="4424543" cy="2064786"/>
          </a:xfrm>
          <a:prstGeom prst="rect">
            <a:avLst/>
          </a:prstGeom>
        </p:spPr>
      </p:pic>
      <p:pic>
        <p:nvPicPr>
          <p:cNvPr id="7" name="Picture 2" descr="C:\Users\tvo88\Documents\TVo_Thesis\Figures\FullIFO.png">
            <a:extLst>
              <a:ext uri="{FF2B5EF4-FFF2-40B4-BE49-F238E27FC236}">
                <a16:creationId xmlns:a16="http://schemas.microsoft.com/office/drawing/2014/main" id="{F9F7E066-7C96-45AF-961E-BC924EDE5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89" y="1648696"/>
            <a:ext cx="5122458" cy="50569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optique-ingenieur.org/en/courses/OPI_ang_M01_C03/res/fig19.jpg">
            <a:extLst>
              <a:ext uri="{FF2B5EF4-FFF2-40B4-BE49-F238E27FC236}">
                <a16:creationId xmlns:a16="http://schemas.microsoft.com/office/drawing/2014/main" id="{E5B06F7A-9124-43E3-AD7D-83CFF40047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010" y="2539697"/>
            <a:ext cx="2335732" cy="18676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933F904-59F1-4A8B-8456-06815EF1FAC3}"/>
              </a:ext>
            </a:extLst>
          </p:cNvPr>
          <p:cNvCxnSpPr/>
          <p:nvPr/>
        </p:nvCxnSpPr>
        <p:spPr bwMode="auto">
          <a:xfrm>
            <a:off x="6520842" y="4580664"/>
            <a:ext cx="0" cy="83102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1" name="Rectangle: Rounded Corners 10">
            <a:extLst>
              <a:ext uri="{FF2B5EF4-FFF2-40B4-BE49-F238E27FC236}">
                <a16:creationId xmlns:a16="http://schemas.microsoft.com/office/drawing/2014/main" id="{477FC9EA-E18F-4DCD-9F49-61B17707B0FD}"/>
              </a:ext>
            </a:extLst>
          </p:cNvPr>
          <p:cNvSpPr/>
          <p:nvPr/>
        </p:nvSpPr>
        <p:spPr bwMode="auto">
          <a:xfrm>
            <a:off x="6604672" y="5209304"/>
            <a:ext cx="2449674" cy="1585943"/>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256255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B2CCE3-D23D-496B-AD1C-0ADC36C842CC}"/>
              </a:ext>
            </a:extLst>
          </p:cNvPr>
          <p:cNvSpPr>
            <a:spLocks noGrp="1"/>
          </p:cNvSpPr>
          <p:nvPr>
            <p:ph idx="1"/>
          </p:nvPr>
        </p:nvSpPr>
        <p:spPr/>
        <p:txBody>
          <a:bodyPr/>
          <a:lstStyle/>
          <a:p>
            <a:r>
              <a:rPr lang="en-US" dirty="0"/>
              <a:t>What are the primary failure points?</a:t>
            </a:r>
          </a:p>
          <a:p>
            <a:endParaRPr lang="en-US" dirty="0"/>
          </a:p>
          <a:p>
            <a:r>
              <a:rPr lang="en-US" dirty="0"/>
              <a:t>What are the effects on noise and performance?</a:t>
            </a:r>
          </a:p>
          <a:p>
            <a:endParaRPr lang="en-US" dirty="0"/>
          </a:p>
          <a:p>
            <a:r>
              <a:rPr lang="en-US" dirty="0"/>
              <a:t>Can we fix it?</a:t>
            </a:r>
          </a:p>
        </p:txBody>
      </p:sp>
      <p:sp>
        <p:nvSpPr>
          <p:cNvPr id="3" name="Title 2">
            <a:extLst>
              <a:ext uri="{FF2B5EF4-FFF2-40B4-BE49-F238E27FC236}">
                <a16:creationId xmlns:a16="http://schemas.microsoft.com/office/drawing/2014/main" id="{4825024D-1799-4902-ADFE-2645835C32DF}"/>
              </a:ext>
            </a:extLst>
          </p:cNvPr>
          <p:cNvSpPr>
            <a:spLocks noGrp="1"/>
          </p:cNvSpPr>
          <p:nvPr>
            <p:ph type="title"/>
          </p:nvPr>
        </p:nvSpPr>
        <p:spPr/>
        <p:txBody>
          <a:bodyPr/>
          <a:lstStyle/>
          <a:p>
            <a:r>
              <a:rPr lang="en-US" dirty="0"/>
              <a:t>Why Do We Care?</a:t>
            </a:r>
          </a:p>
        </p:txBody>
      </p:sp>
      <p:sp>
        <p:nvSpPr>
          <p:cNvPr id="4" name="Date Placeholder 3">
            <a:extLst>
              <a:ext uri="{FF2B5EF4-FFF2-40B4-BE49-F238E27FC236}">
                <a16:creationId xmlns:a16="http://schemas.microsoft.com/office/drawing/2014/main" id="{AF69C36D-8496-4587-AE86-AB9E399FFA7F}"/>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ADF68247-5CF0-4FB3-9511-6301449E291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33</a:t>
            </a:fld>
            <a:endParaRPr lang="en-US" dirty="0">
              <a:solidFill>
                <a:srgbClr val="114FFB"/>
              </a:solidFill>
              <a:latin typeface="Helvetica"/>
            </a:endParaRPr>
          </a:p>
        </p:txBody>
      </p:sp>
      <p:sp>
        <p:nvSpPr>
          <p:cNvPr id="6" name="Rectangle: Rounded Corners 5">
            <a:extLst>
              <a:ext uri="{FF2B5EF4-FFF2-40B4-BE49-F238E27FC236}">
                <a16:creationId xmlns:a16="http://schemas.microsoft.com/office/drawing/2014/main" id="{92DE411F-25E3-4D8C-894A-85E67C0F4608}"/>
              </a:ext>
            </a:extLst>
          </p:cNvPr>
          <p:cNvSpPr/>
          <p:nvPr/>
        </p:nvSpPr>
        <p:spPr bwMode="auto">
          <a:xfrm>
            <a:off x="612745" y="3728301"/>
            <a:ext cx="2743200" cy="45720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38967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32B6D-8A16-4013-9722-51B92C05A166}"/>
              </a:ext>
            </a:extLst>
          </p:cNvPr>
          <p:cNvSpPr>
            <a:spLocks noGrp="1"/>
          </p:cNvSpPr>
          <p:nvPr>
            <p:ph idx="1"/>
          </p:nvPr>
        </p:nvSpPr>
        <p:spPr/>
        <p:txBody>
          <a:bodyPr/>
          <a:lstStyle/>
          <a:p>
            <a:r>
              <a:rPr lang="en-US" dirty="0"/>
              <a:t>CO2 lasers</a:t>
            </a:r>
          </a:p>
          <a:p>
            <a:endParaRPr lang="en-US" dirty="0"/>
          </a:p>
          <a:p>
            <a:r>
              <a:rPr lang="en-US" dirty="0"/>
              <a:t>Ring Heaters</a:t>
            </a:r>
          </a:p>
        </p:txBody>
      </p:sp>
      <p:sp>
        <p:nvSpPr>
          <p:cNvPr id="3" name="Title 2">
            <a:extLst>
              <a:ext uri="{FF2B5EF4-FFF2-40B4-BE49-F238E27FC236}">
                <a16:creationId xmlns:a16="http://schemas.microsoft.com/office/drawing/2014/main" id="{577579FF-B870-46A5-8A02-BFB197ED4B9B}"/>
              </a:ext>
            </a:extLst>
          </p:cNvPr>
          <p:cNvSpPr>
            <a:spLocks noGrp="1"/>
          </p:cNvSpPr>
          <p:nvPr>
            <p:ph type="title"/>
          </p:nvPr>
        </p:nvSpPr>
        <p:spPr/>
        <p:txBody>
          <a:bodyPr/>
          <a:lstStyle/>
          <a:p>
            <a:r>
              <a:rPr lang="en-US" dirty="0"/>
              <a:t>Thermal Compensation</a:t>
            </a:r>
          </a:p>
        </p:txBody>
      </p:sp>
      <p:sp>
        <p:nvSpPr>
          <p:cNvPr id="4" name="Date Placeholder 3">
            <a:extLst>
              <a:ext uri="{FF2B5EF4-FFF2-40B4-BE49-F238E27FC236}">
                <a16:creationId xmlns:a16="http://schemas.microsoft.com/office/drawing/2014/main" id="{03DD5805-02EB-40DA-8DBD-101DB3FB2B43}"/>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8BE4821F-9667-4C4B-9549-E4F9E3D8ACA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34</a:t>
            </a:fld>
            <a:endParaRPr lang="en-US" dirty="0">
              <a:solidFill>
                <a:srgbClr val="114FFB"/>
              </a:solidFill>
              <a:latin typeface="Helvetica"/>
            </a:endParaRPr>
          </a:p>
        </p:txBody>
      </p:sp>
      <p:pic>
        <p:nvPicPr>
          <p:cNvPr id="7" name="Picture 6">
            <a:extLst>
              <a:ext uri="{FF2B5EF4-FFF2-40B4-BE49-F238E27FC236}">
                <a16:creationId xmlns:a16="http://schemas.microsoft.com/office/drawing/2014/main" id="{12BDE790-82E4-411C-8E64-F72CA0B9C896}"/>
              </a:ext>
            </a:extLst>
          </p:cNvPr>
          <p:cNvPicPr>
            <a:picLocks noChangeAspect="1"/>
          </p:cNvPicPr>
          <p:nvPr/>
        </p:nvPicPr>
        <p:blipFill>
          <a:blip r:embed="rId3"/>
          <a:stretch>
            <a:fillRect/>
          </a:stretch>
        </p:blipFill>
        <p:spPr>
          <a:xfrm>
            <a:off x="4284145" y="1613132"/>
            <a:ext cx="4859855" cy="4482868"/>
          </a:xfrm>
          <a:prstGeom prst="rect">
            <a:avLst/>
          </a:prstGeom>
        </p:spPr>
      </p:pic>
      <p:cxnSp>
        <p:nvCxnSpPr>
          <p:cNvPr id="9" name="Straight Arrow Connector 8">
            <a:extLst>
              <a:ext uri="{FF2B5EF4-FFF2-40B4-BE49-F238E27FC236}">
                <a16:creationId xmlns:a16="http://schemas.microsoft.com/office/drawing/2014/main" id="{58E08E90-8371-4DB0-BB0C-127638CB3EA0}"/>
              </a:ext>
            </a:extLst>
          </p:cNvPr>
          <p:cNvCxnSpPr/>
          <p:nvPr/>
        </p:nvCxnSpPr>
        <p:spPr bwMode="auto">
          <a:xfrm>
            <a:off x="2749337" y="2289068"/>
            <a:ext cx="1331710" cy="478680"/>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cxnSp>
        <p:nvCxnSpPr>
          <p:cNvPr id="10" name="Straight Arrow Connector 9">
            <a:extLst>
              <a:ext uri="{FF2B5EF4-FFF2-40B4-BE49-F238E27FC236}">
                <a16:creationId xmlns:a16="http://schemas.microsoft.com/office/drawing/2014/main" id="{C6C5BE2C-238B-41B1-98EB-13F88DA2CC95}"/>
              </a:ext>
            </a:extLst>
          </p:cNvPr>
          <p:cNvCxnSpPr>
            <a:cxnSpLocks/>
            <a:endCxn id="4098" idx="0"/>
          </p:cNvCxnSpPr>
          <p:nvPr/>
        </p:nvCxnSpPr>
        <p:spPr bwMode="auto">
          <a:xfrm flipH="1">
            <a:off x="1366838" y="3263814"/>
            <a:ext cx="497762" cy="1019436"/>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pic>
        <p:nvPicPr>
          <p:cNvPr id="11" name="Content Placeholder 4">
            <a:extLst>
              <a:ext uri="{FF2B5EF4-FFF2-40B4-BE49-F238E27FC236}">
                <a16:creationId xmlns:a16="http://schemas.microsoft.com/office/drawing/2014/main" id="{7BB066DB-FB40-4F45-8873-2A4C6F8E0E27}"/>
              </a:ext>
            </a:extLst>
          </p:cNvPr>
          <p:cNvPicPr>
            <a:picLocks noChangeAspect="1"/>
          </p:cNvPicPr>
          <p:nvPr/>
        </p:nvPicPr>
        <p:blipFill rotWithShape="1">
          <a:blip r:embed="rId4"/>
          <a:srcRect l="36956" t="15599" r="4130" b="27843"/>
          <a:stretch/>
        </p:blipFill>
        <p:spPr bwMode="auto">
          <a:xfrm>
            <a:off x="2887705" y="3377348"/>
            <a:ext cx="2042586" cy="1537592"/>
          </a:xfrm>
          <a:prstGeom prst="rect">
            <a:avLst/>
          </a:prstGeom>
          <a:noFill/>
          <a:ln w="9525">
            <a:solidFill>
              <a:schemeClr val="tx1"/>
            </a:solidFill>
            <a:miter lim="800000"/>
            <a:headEnd/>
            <a:tailEnd/>
          </a:ln>
        </p:spPr>
      </p:pic>
      <p:pic>
        <p:nvPicPr>
          <p:cNvPr id="4098" name="Picture 2" descr="https://www.advancedligo.mit.edu/graphics/RS11662_P1010026_v2.jpg">
            <a:extLst>
              <a:ext uri="{FF2B5EF4-FFF2-40B4-BE49-F238E27FC236}">
                <a16:creationId xmlns:a16="http://schemas.microsoft.com/office/drawing/2014/main" id="{35DBE337-5BC7-43AF-B40A-D87A063C81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31" y="4283250"/>
            <a:ext cx="2589213" cy="1942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5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F435B4-D851-42E7-98ED-AFDC1062FC32}"/>
              </a:ext>
            </a:extLst>
          </p:cNvPr>
          <p:cNvSpPr>
            <a:spLocks noGrp="1"/>
          </p:cNvSpPr>
          <p:nvPr>
            <p:ph idx="1"/>
          </p:nvPr>
        </p:nvSpPr>
        <p:spPr/>
        <p:txBody>
          <a:bodyPr/>
          <a:lstStyle/>
          <a:p>
            <a:r>
              <a:rPr lang="en-US" dirty="0"/>
              <a:t>We found the point absorber 4 months into commissioning.</a:t>
            </a:r>
          </a:p>
          <a:p>
            <a:pPr lvl="1"/>
            <a:r>
              <a:rPr lang="en-US" dirty="0"/>
              <a:t>Required locking the interferometer in length and angular.</a:t>
            </a:r>
          </a:p>
          <a:p>
            <a:pPr lvl="1"/>
            <a:r>
              <a:rPr lang="en-US" dirty="0"/>
              <a:t>Then powering up to at least 15 Watts of input power.</a:t>
            </a:r>
          </a:p>
          <a:p>
            <a:pPr lvl="1"/>
            <a:endParaRPr lang="en-US" dirty="0"/>
          </a:p>
          <a:p>
            <a:r>
              <a:rPr lang="en-US" dirty="0"/>
              <a:t>Possibly for the future, re-arranging the commissioning schedule to specifically look for point absorbers. </a:t>
            </a:r>
          </a:p>
          <a:p>
            <a:pPr lvl="1"/>
            <a:r>
              <a:rPr lang="en-US" dirty="0"/>
              <a:t>The Hartmann Sensors require about 75 kW of circulating power.</a:t>
            </a:r>
          </a:p>
          <a:p>
            <a:pPr lvl="1"/>
            <a:endParaRPr lang="en-US" dirty="0"/>
          </a:p>
        </p:txBody>
      </p:sp>
      <p:sp>
        <p:nvSpPr>
          <p:cNvPr id="3" name="Title 2">
            <a:extLst>
              <a:ext uri="{FF2B5EF4-FFF2-40B4-BE49-F238E27FC236}">
                <a16:creationId xmlns:a16="http://schemas.microsoft.com/office/drawing/2014/main" id="{C9F2293F-3D10-4A00-BFAC-F1BB1B752AE1}"/>
              </a:ext>
            </a:extLst>
          </p:cNvPr>
          <p:cNvSpPr>
            <a:spLocks noGrp="1"/>
          </p:cNvSpPr>
          <p:nvPr>
            <p:ph type="title"/>
          </p:nvPr>
        </p:nvSpPr>
        <p:spPr/>
        <p:txBody>
          <a:bodyPr/>
          <a:lstStyle/>
          <a:p>
            <a:r>
              <a:rPr lang="en-US" dirty="0"/>
              <a:t>Early Detection Methods</a:t>
            </a:r>
          </a:p>
        </p:txBody>
      </p:sp>
      <p:sp>
        <p:nvSpPr>
          <p:cNvPr id="4" name="Date Placeholder 3">
            <a:extLst>
              <a:ext uri="{FF2B5EF4-FFF2-40B4-BE49-F238E27FC236}">
                <a16:creationId xmlns:a16="http://schemas.microsoft.com/office/drawing/2014/main" id="{22BE45A8-DA4D-4C1E-A05A-76F996A3B88B}"/>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C021E46F-F14D-40B0-8D10-E987A8ACD47C}"/>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35</a:t>
            </a:fld>
            <a:endParaRPr lang="en-US" dirty="0">
              <a:solidFill>
                <a:srgbClr val="114FFB"/>
              </a:solidFill>
              <a:latin typeface="Helvetica"/>
            </a:endParaRPr>
          </a:p>
        </p:txBody>
      </p:sp>
    </p:spTree>
    <p:extLst>
      <p:ext uri="{BB962C8B-B14F-4D97-AF65-F5344CB8AC3E}">
        <p14:creationId xmlns:p14="http://schemas.microsoft.com/office/powerpoint/2010/main" val="35836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2293F-3D10-4A00-BFAC-F1BB1B752AE1}"/>
              </a:ext>
            </a:extLst>
          </p:cNvPr>
          <p:cNvSpPr>
            <a:spLocks noGrp="1"/>
          </p:cNvSpPr>
          <p:nvPr>
            <p:ph type="title"/>
          </p:nvPr>
        </p:nvSpPr>
        <p:spPr/>
        <p:txBody>
          <a:bodyPr/>
          <a:lstStyle/>
          <a:p>
            <a:r>
              <a:rPr lang="en-US" dirty="0"/>
              <a:t>Early Detection Methods</a:t>
            </a:r>
          </a:p>
        </p:txBody>
      </p:sp>
      <p:sp>
        <p:nvSpPr>
          <p:cNvPr id="4" name="Date Placeholder 3">
            <a:extLst>
              <a:ext uri="{FF2B5EF4-FFF2-40B4-BE49-F238E27FC236}">
                <a16:creationId xmlns:a16="http://schemas.microsoft.com/office/drawing/2014/main" id="{22BE45A8-DA4D-4C1E-A05A-76F996A3B88B}"/>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C021E46F-F14D-40B0-8D10-E987A8ACD47C}"/>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36</a:t>
            </a:fld>
            <a:endParaRPr lang="en-US" dirty="0">
              <a:solidFill>
                <a:srgbClr val="114FFB"/>
              </a:solidFill>
              <a:latin typeface="Helvetica"/>
            </a:endParaRPr>
          </a:p>
        </p:txBody>
      </p:sp>
      <p:sp>
        <p:nvSpPr>
          <p:cNvPr id="7" name="Content Placeholder 6">
            <a:extLst>
              <a:ext uri="{FF2B5EF4-FFF2-40B4-BE49-F238E27FC236}">
                <a16:creationId xmlns:a16="http://schemas.microsoft.com/office/drawing/2014/main" id="{51D6B5E1-2C6F-494D-BDB4-D4E6E44DCCAD}"/>
              </a:ext>
            </a:extLst>
          </p:cNvPr>
          <p:cNvSpPr>
            <a:spLocks noGrp="1"/>
          </p:cNvSpPr>
          <p:nvPr>
            <p:ph idx="1"/>
          </p:nvPr>
        </p:nvSpPr>
        <p:spPr>
          <a:xfrm>
            <a:off x="133066" y="1735539"/>
            <a:ext cx="4316103" cy="2563505"/>
          </a:xfrm>
        </p:spPr>
        <p:txBody>
          <a:bodyPr/>
          <a:lstStyle/>
          <a:p>
            <a:r>
              <a:rPr lang="en-US" dirty="0"/>
              <a:t>Lock single arms with power recycling and max input power.</a:t>
            </a:r>
          </a:p>
          <a:p>
            <a:endParaRPr lang="en-US" dirty="0"/>
          </a:p>
        </p:txBody>
      </p:sp>
      <p:pic>
        <p:nvPicPr>
          <p:cNvPr id="8" name="Picture 2" descr="C:\Users\tvo88\Documents\TVo_Thesis\Figures\FullIFO.png">
            <a:extLst>
              <a:ext uri="{FF2B5EF4-FFF2-40B4-BE49-F238E27FC236}">
                <a16:creationId xmlns:a16="http://schemas.microsoft.com/office/drawing/2014/main" id="{10C7B72D-B715-4CA9-988B-9FF62309E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448" y="1640938"/>
            <a:ext cx="5122458" cy="50569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7B48A41-291C-4C32-B071-513BF0EC703C}"/>
              </a:ext>
            </a:extLst>
          </p:cNvPr>
          <p:cNvSpPr txBox="1"/>
          <p:nvPr/>
        </p:nvSpPr>
        <p:spPr>
          <a:xfrm>
            <a:off x="-145956" y="2969061"/>
            <a:ext cx="3289110"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Easier and faster.</a:t>
            </a:r>
          </a:p>
          <a:p>
            <a:pPr marL="742950" lvl="1" indent="-285750">
              <a:buFont typeface="Arial" panose="020B0604020202020204" pitchFamily="34" charset="0"/>
              <a:buChar char="•"/>
            </a:pPr>
            <a:r>
              <a:rPr lang="en-US" dirty="0"/>
              <a:t>Can be done one arm at a time.</a:t>
            </a:r>
          </a:p>
          <a:p>
            <a:endParaRPr lang="en-US" dirty="0"/>
          </a:p>
        </p:txBody>
      </p:sp>
      <p:sp>
        <p:nvSpPr>
          <p:cNvPr id="2" name="Rectangle: Rounded Corners 1">
            <a:extLst>
              <a:ext uri="{FF2B5EF4-FFF2-40B4-BE49-F238E27FC236}">
                <a16:creationId xmlns:a16="http://schemas.microsoft.com/office/drawing/2014/main" id="{CDBEC014-2250-4089-8CF5-87133678ABA1}"/>
              </a:ext>
            </a:extLst>
          </p:cNvPr>
          <p:cNvSpPr/>
          <p:nvPr/>
        </p:nvSpPr>
        <p:spPr bwMode="auto">
          <a:xfrm>
            <a:off x="4572000" y="3048000"/>
            <a:ext cx="3886200" cy="72136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6" name="Rectangle: Rounded Corners 5">
            <a:extLst>
              <a:ext uri="{FF2B5EF4-FFF2-40B4-BE49-F238E27FC236}">
                <a16:creationId xmlns:a16="http://schemas.microsoft.com/office/drawing/2014/main" id="{E14F3010-F68F-4FAF-9350-FC57BBBB711C}"/>
              </a:ext>
            </a:extLst>
          </p:cNvPr>
          <p:cNvSpPr/>
          <p:nvPr/>
        </p:nvSpPr>
        <p:spPr bwMode="auto">
          <a:xfrm>
            <a:off x="4579583" y="1371600"/>
            <a:ext cx="1931537" cy="2397760"/>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89243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98E40-6258-4A2C-A1CD-0DC3532CF818}"/>
              </a:ext>
            </a:extLst>
          </p:cNvPr>
          <p:cNvSpPr>
            <a:spLocks noGrp="1"/>
          </p:cNvSpPr>
          <p:nvPr>
            <p:ph type="title"/>
          </p:nvPr>
        </p:nvSpPr>
        <p:spPr/>
        <p:txBody>
          <a:bodyPr/>
          <a:lstStyle/>
          <a:p>
            <a:r>
              <a:rPr lang="en-US" dirty="0"/>
              <a:t>Move the spot positions?</a:t>
            </a:r>
          </a:p>
        </p:txBody>
      </p:sp>
      <p:sp>
        <p:nvSpPr>
          <p:cNvPr id="4" name="Date Placeholder 3">
            <a:extLst>
              <a:ext uri="{FF2B5EF4-FFF2-40B4-BE49-F238E27FC236}">
                <a16:creationId xmlns:a16="http://schemas.microsoft.com/office/drawing/2014/main" id="{912D185F-A38C-49C1-A88A-1F722CC52C3E}"/>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FE8E5868-6C2C-4E72-B502-E69215E4A014}"/>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37</a:t>
            </a:fld>
            <a:endParaRPr lang="en-US" dirty="0">
              <a:solidFill>
                <a:srgbClr val="114FFB"/>
              </a:solidFill>
              <a:latin typeface="Helvetica"/>
            </a:endParaRPr>
          </a:p>
        </p:txBody>
      </p:sp>
      <p:pic>
        <p:nvPicPr>
          <p:cNvPr id="6" name="Content Placeholder 3">
            <a:extLst>
              <a:ext uri="{FF2B5EF4-FFF2-40B4-BE49-F238E27FC236}">
                <a16:creationId xmlns:a16="http://schemas.microsoft.com/office/drawing/2014/main" id="{2F9F7032-DDA7-495B-80E5-3B5E70FCF141}"/>
              </a:ext>
            </a:extLst>
          </p:cNvPr>
          <p:cNvPicPr>
            <a:picLocks noChangeAspect="1"/>
          </p:cNvPicPr>
          <p:nvPr/>
        </p:nvPicPr>
        <p:blipFill>
          <a:blip r:embed="rId2"/>
          <a:stretch>
            <a:fillRect/>
          </a:stretch>
        </p:blipFill>
        <p:spPr bwMode="auto">
          <a:xfrm>
            <a:off x="4806994" y="2616698"/>
            <a:ext cx="4337010" cy="3688040"/>
          </a:xfrm>
          <a:prstGeom prst="rect">
            <a:avLst/>
          </a:prstGeom>
          <a:noFill/>
          <a:ln w="9525">
            <a:noFill/>
            <a:miter lim="800000"/>
            <a:headEnd/>
            <a:tailEnd/>
          </a:ln>
        </p:spPr>
      </p:pic>
      <p:pic>
        <p:nvPicPr>
          <p:cNvPr id="7" name="Picture 6">
            <a:extLst>
              <a:ext uri="{FF2B5EF4-FFF2-40B4-BE49-F238E27FC236}">
                <a16:creationId xmlns:a16="http://schemas.microsoft.com/office/drawing/2014/main" id="{92D79B55-A3C0-4F3C-A08B-8EAC558593F7}"/>
              </a:ext>
            </a:extLst>
          </p:cNvPr>
          <p:cNvPicPr>
            <a:picLocks noChangeAspect="1"/>
          </p:cNvPicPr>
          <p:nvPr/>
        </p:nvPicPr>
        <p:blipFill>
          <a:blip r:embed="rId3"/>
          <a:stretch>
            <a:fillRect/>
          </a:stretch>
        </p:blipFill>
        <p:spPr>
          <a:xfrm>
            <a:off x="0" y="2616698"/>
            <a:ext cx="4337008" cy="3688040"/>
          </a:xfrm>
          <a:prstGeom prst="rect">
            <a:avLst/>
          </a:prstGeom>
        </p:spPr>
      </p:pic>
      <p:sp>
        <p:nvSpPr>
          <p:cNvPr id="8" name="Rectangle 7">
            <a:extLst>
              <a:ext uri="{FF2B5EF4-FFF2-40B4-BE49-F238E27FC236}">
                <a16:creationId xmlns:a16="http://schemas.microsoft.com/office/drawing/2014/main" id="{6BCBE185-A333-4E2D-8D0F-01BA9FA5E70D}"/>
              </a:ext>
            </a:extLst>
          </p:cNvPr>
          <p:cNvSpPr/>
          <p:nvPr/>
        </p:nvSpPr>
        <p:spPr>
          <a:xfrm>
            <a:off x="1056289" y="1673727"/>
            <a:ext cx="7639970" cy="646331"/>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Best option so far but limited in range.</a:t>
            </a:r>
          </a:p>
        </p:txBody>
      </p:sp>
    </p:spTree>
    <p:extLst>
      <p:ext uri="{BB962C8B-B14F-4D97-AF65-F5344CB8AC3E}">
        <p14:creationId xmlns:p14="http://schemas.microsoft.com/office/powerpoint/2010/main" val="229169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04D38-22DD-4B98-948D-65DC80A121B6}"/>
              </a:ext>
            </a:extLst>
          </p:cNvPr>
          <p:cNvSpPr>
            <a:spLocks noGrp="1"/>
          </p:cNvSpPr>
          <p:nvPr>
            <p:ph idx="1"/>
          </p:nvPr>
        </p:nvSpPr>
        <p:spPr/>
        <p:txBody>
          <a:bodyPr/>
          <a:lstStyle/>
          <a:p>
            <a:r>
              <a:rPr lang="en-US" dirty="0"/>
              <a:t>Stable operation at 30-35 Watts of input power </a:t>
            </a:r>
          </a:p>
          <a:p>
            <a:pPr lvl="1"/>
            <a:r>
              <a:rPr lang="en-US" dirty="0"/>
              <a:t>At least 50% more circulating arm power than O2.</a:t>
            </a:r>
          </a:p>
          <a:p>
            <a:r>
              <a:rPr lang="en-US" dirty="0"/>
              <a:t>~ 105 </a:t>
            </a:r>
            <a:r>
              <a:rPr lang="en-US" dirty="0" err="1"/>
              <a:t>Mpc</a:t>
            </a:r>
            <a:r>
              <a:rPr lang="en-US" dirty="0"/>
              <a:t> planned for operation</a:t>
            </a:r>
          </a:p>
          <a:p>
            <a:pPr lvl="1"/>
            <a:r>
              <a:rPr lang="en-US" dirty="0"/>
              <a:t>Almost 50% extra range for binary neutron star inspirals than O2.</a:t>
            </a:r>
          </a:p>
          <a:p>
            <a:endParaRPr lang="en-US" dirty="0"/>
          </a:p>
        </p:txBody>
      </p:sp>
      <p:sp>
        <p:nvSpPr>
          <p:cNvPr id="3" name="Title 2">
            <a:extLst>
              <a:ext uri="{FF2B5EF4-FFF2-40B4-BE49-F238E27FC236}">
                <a16:creationId xmlns:a16="http://schemas.microsoft.com/office/drawing/2014/main" id="{39CF3E1D-FEE8-4DEE-A2FD-E8C7BDD84EEA}"/>
              </a:ext>
            </a:extLst>
          </p:cNvPr>
          <p:cNvSpPr>
            <a:spLocks noGrp="1"/>
          </p:cNvSpPr>
          <p:nvPr>
            <p:ph type="title"/>
          </p:nvPr>
        </p:nvSpPr>
        <p:spPr/>
        <p:txBody>
          <a:bodyPr/>
          <a:lstStyle/>
          <a:p>
            <a:r>
              <a:rPr lang="en-US" dirty="0"/>
              <a:t>Hanford in the End….</a:t>
            </a:r>
          </a:p>
        </p:txBody>
      </p:sp>
      <p:sp>
        <p:nvSpPr>
          <p:cNvPr id="4" name="Date Placeholder 3">
            <a:extLst>
              <a:ext uri="{FF2B5EF4-FFF2-40B4-BE49-F238E27FC236}">
                <a16:creationId xmlns:a16="http://schemas.microsoft.com/office/drawing/2014/main" id="{CA3C3C78-3EEB-432D-A019-80AD4E6802C9}"/>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124484F1-4C91-4564-8192-569E8BA4E47D}"/>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38</a:t>
            </a:fld>
            <a:endParaRPr lang="en-US">
              <a:solidFill>
                <a:srgbClr val="114FFB"/>
              </a:solidFill>
              <a:latin typeface="Helvetica"/>
            </a:endParaRPr>
          </a:p>
        </p:txBody>
      </p:sp>
      <p:sp>
        <p:nvSpPr>
          <p:cNvPr id="6" name="AutoShape 2" descr="https://ldas-jobs.ligo-wa.caltech.edu/~detchar/summary/day/20170816/plots/H1-LOCKED_2F4127_TIMESERIES-1186876818-86400.png">
            <a:extLst>
              <a:ext uri="{FF2B5EF4-FFF2-40B4-BE49-F238E27FC236}">
                <a16:creationId xmlns:a16="http://schemas.microsoft.com/office/drawing/2014/main" id="{CF0A1950-21FD-46AF-AD25-7ADC82F5B74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https://ldas-jobs.ligo-wa.caltech.edu/~detchar/summary/day/20170816/plots/H1-LOCKED_2F4127_TIMESERIES-1186876818-86400.png">
            <a:extLst>
              <a:ext uri="{FF2B5EF4-FFF2-40B4-BE49-F238E27FC236}">
                <a16:creationId xmlns:a16="http://schemas.microsoft.com/office/drawing/2014/main" id="{ED27D09A-13F4-40A2-917A-FA71D117150E}"/>
              </a:ext>
            </a:extLst>
          </p:cNvPr>
          <p:cNvSpPr>
            <a:spLocks noChangeAspect="1" noChangeArrowheads="1"/>
          </p:cNvSpPr>
          <p:nvPr/>
        </p:nvSpPr>
        <p:spPr bwMode="auto">
          <a:xfrm>
            <a:off x="4641574" y="37536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AB688183-2BA0-4EDA-8E45-3287C95BE35D}"/>
              </a:ext>
            </a:extLst>
          </p:cNvPr>
          <p:cNvPicPr>
            <a:picLocks noChangeAspect="1"/>
          </p:cNvPicPr>
          <p:nvPr/>
        </p:nvPicPr>
        <p:blipFill>
          <a:blip r:embed="rId3"/>
          <a:stretch>
            <a:fillRect/>
          </a:stretch>
        </p:blipFill>
        <p:spPr>
          <a:xfrm>
            <a:off x="-72168" y="3590752"/>
            <a:ext cx="5120640" cy="2560320"/>
          </a:xfrm>
          <a:prstGeom prst="rect">
            <a:avLst/>
          </a:prstGeom>
        </p:spPr>
      </p:pic>
      <p:sp>
        <p:nvSpPr>
          <p:cNvPr id="12" name="Rectangle 11">
            <a:extLst>
              <a:ext uri="{FF2B5EF4-FFF2-40B4-BE49-F238E27FC236}">
                <a16:creationId xmlns:a16="http://schemas.microsoft.com/office/drawing/2014/main" id="{A3FF8EB7-4B7B-4630-B555-7F67F801D7BB}"/>
              </a:ext>
            </a:extLst>
          </p:cNvPr>
          <p:cNvSpPr/>
          <p:nvPr/>
        </p:nvSpPr>
        <p:spPr bwMode="auto">
          <a:xfrm>
            <a:off x="7489501" y="3906078"/>
            <a:ext cx="565509" cy="433387"/>
          </a:xfrm>
          <a:prstGeom prst="rect">
            <a:avLst/>
          </a:prstGeom>
          <a:solidFill>
            <a:schemeClr val="bg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4" name="Rectangle 13">
            <a:extLst>
              <a:ext uri="{FF2B5EF4-FFF2-40B4-BE49-F238E27FC236}">
                <a16:creationId xmlns:a16="http://schemas.microsoft.com/office/drawing/2014/main" id="{D4835D04-8739-4BBE-9A87-B6511167F456}"/>
              </a:ext>
            </a:extLst>
          </p:cNvPr>
          <p:cNvSpPr/>
          <p:nvPr/>
        </p:nvSpPr>
        <p:spPr bwMode="auto">
          <a:xfrm>
            <a:off x="4477921" y="3753678"/>
            <a:ext cx="492957" cy="433387"/>
          </a:xfrm>
          <a:prstGeom prst="rect">
            <a:avLst/>
          </a:prstGeom>
          <a:solidFill>
            <a:schemeClr val="bg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8" name="Picture 7">
            <a:extLst>
              <a:ext uri="{FF2B5EF4-FFF2-40B4-BE49-F238E27FC236}">
                <a16:creationId xmlns:a16="http://schemas.microsoft.com/office/drawing/2014/main" id="{22D2A05C-8978-4ACD-9A8D-CAC9F62E4A1C}"/>
              </a:ext>
            </a:extLst>
          </p:cNvPr>
          <p:cNvPicPr>
            <a:picLocks noChangeAspect="1"/>
          </p:cNvPicPr>
          <p:nvPr/>
        </p:nvPicPr>
        <p:blipFill>
          <a:blip r:embed="rId4"/>
          <a:stretch>
            <a:fillRect/>
          </a:stretch>
        </p:blipFill>
        <p:spPr>
          <a:xfrm>
            <a:off x="4482516" y="3581400"/>
            <a:ext cx="5120638" cy="2560320"/>
          </a:xfrm>
          <a:prstGeom prst="rect">
            <a:avLst/>
          </a:prstGeom>
        </p:spPr>
      </p:pic>
      <p:sp>
        <p:nvSpPr>
          <p:cNvPr id="13" name="Rectangle 12">
            <a:extLst>
              <a:ext uri="{FF2B5EF4-FFF2-40B4-BE49-F238E27FC236}">
                <a16:creationId xmlns:a16="http://schemas.microsoft.com/office/drawing/2014/main" id="{6F81AEC4-DCDA-4B16-A2CE-22C82E3E9E1F}"/>
              </a:ext>
            </a:extLst>
          </p:cNvPr>
          <p:cNvSpPr/>
          <p:nvPr/>
        </p:nvSpPr>
        <p:spPr bwMode="auto">
          <a:xfrm>
            <a:off x="9110197" y="3841784"/>
            <a:ext cx="492957" cy="433387"/>
          </a:xfrm>
          <a:prstGeom prst="rect">
            <a:avLst/>
          </a:prstGeom>
          <a:solidFill>
            <a:schemeClr val="bg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80244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Gravitational Waves</a:t>
            </a:r>
          </a:p>
        </p:txBody>
      </p:sp>
      <p:sp>
        <p:nvSpPr>
          <p:cNvPr id="3" name="Content Placeholder 2"/>
          <p:cNvSpPr>
            <a:spLocks noGrp="1"/>
          </p:cNvSpPr>
          <p:nvPr>
            <p:ph idx="1"/>
          </p:nvPr>
        </p:nvSpPr>
        <p:spPr/>
        <p:txBody>
          <a:bodyPr/>
          <a:lstStyle/>
          <a:p>
            <a:r>
              <a:rPr lang="en-US" dirty="0"/>
              <a:t>GWs are ripples in the fabric of space time!</a:t>
            </a:r>
          </a:p>
        </p:txBody>
      </p:sp>
      <p:sp>
        <p:nvSpPr>
          <p:cNvPr id="4" name="Date Placeholder 3"/>
          <p:cNvSpPr>
            <a:spLocks noGrp="1"/>
          </p:cNvSpPr>
          <p:nvPr>
            <p:ph type="dt" sz="half" idx="10"/>
          </p:nvPr>
        </p:nvSpPr>
        <p:spPr/>
        <p:txBody>
          <a:bodyPr/>
          <a:lstStyle/>
          <a:p>
            <a:pPr>
              <a:defRPr/>
            </a:pPr>
            <a:r>
              <a:rPr lang="en-US" dirty="0">
                <a:solidFill>
                  <a:srgbClr val="114FFB"/>
                </a:solidFill>
              </a:rPr>
              <a:t>Syracuse University 03/26/2019</a:t>
            </a:r>
          </a:p>
        </p:txBody>
      </p:sp>
      <p:sp>
        <p:nvSpPr>
          <p:cNvPr id="5" name="Slide Number Placeholder 4"/>
          <p:cNvSpPr>
            <a:spLocks noGrp="1"/>
          </p:cNvSpPr>
          <p:nvPr>
            <p:ph type="sldNum" sz="quarter" idx="11"/>
          </p:nvPr>
        </p:nvSpPr>
        <p:spPr/>
        <p:txBody>
          <a:bodyPr/>
          <a:lstStyle/>
          <a:p>
            <a:pPr>
              <a:defRPr/>
            </a:pPr>
            <a:fld id="{AE903C0F-7A22-384F-B255-7C6610BBD786}" type="slidenum">
              <a:rPr lang="en-US" smtClean="0">
                <a:solidFill>
                  <a:srgbClr val="114FFB"/>
                </a:solidFill>
                <a:latin typeface="Helvetica"/>
              </a:rPr>
              <a:pPr>
                <a:defRPr/>
              </a:pPr>
              <a:t>3</a:t>
            </a:fld>
            <a:endParaRPr lang="en-US" dirty="0">
              <a:solidFill>
                <a:srgbClr val="114FFB"/>
              </a:solidFill>
              <a:latin typeface="Helvetica"/>
            </a:endParaRPr>
          </a:p>
        </p:txBody>
      </p:sp>
      <p:pic>
        <p:nvPicPr>
          <p:cNvPr id="2050" name="Picture 2" descr="http://kino-ap.eng.hokudai.ac.jp/all-LiF.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5691" y="3174031"/>
            <a:ext cx="2085975" cy="2085975"/>
          </a:xfrm>
          <a:prstGeom prst="rect">
            <a:avLst/>
          </a:prstGeom>
          <a:solidFill>
            <a:schemeClr val="tx2"/>
          </a:solidFill>
          <a:ln>
            <a:solidFill>
              <a:schemeClr val="tx2"/>
            </a:solidFill>
          </a:ln>
          <a:extLst/>
        </p:spPr>
      </p:pic>
      <p:pic>
        <p:nvPicPr>
          <p:cNvPr id="2052" name="Picture 4" descr="https://motherboard-images.vice.com/content-images/contentimage/27623/1448671977611460.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34792" y="2763179"/>
            <a:ext cx="3952875" cy="3086100"/>
          </a:xfrm>
          <a:prstGeom prst="rect">
            <a:avLst/>
          </a:prstGeom>
          <a:solidFill>
            <a:schemeClr val="tx2"/>
          </a:solidFill>
          <a:ln>
            <a:solidFill>
              <a:schemeClr val="tx2"/>
            </a:solidFill>
          </a:ln>
          <a:extLst/>
        </p:spPr>
      </p:pic>
    </p:spTree>
    <p:extLst>
      <p:ext uri="{BB962C8B-B14F-4D97-AF65-F5344CB8AC3E}">
        <p14:creationId xmlns:p14="http://schemas.microsoft.com/office/powerpoint/2010/main" val="129769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4D9DFD-C056-47DB-9D6C-A0DA409AC974}"/>
              </a:ext>
            </a:extLst>
          </p:cNvPr>
          <p:cNvSpPr>
            <a:spLocks noGrp="1"/>
          </p:cNvSpPr>
          <p:nvPr>
            <p:ph idx="1"/>
          </p:nvPr>
        </p:nvSpPr>
        <p:spPr>
          <a:xfrm>
            <a:off x="685800" y="1981200"/>
            <a:ext cx="3674660" cy="4114800"/>
          </a:xfrm>
        </p:spPr>
        <p:txBody>
          <a:bodyPr/>
          <a:lstStyle/>
          <a:p>
            <a:pPr marL="0" indent="0">
              <a:buNone/>
            </a:pPr>
            <a:r>
              <a:rPr lang="en-US" sz="2200" dirty="0"/>
              <a:t>“On April 1, the twin facilities in Louisiana and Washington state that make up the </a:t>
            </a:r>
            <a:r>
              <a:rPr lang="en-US" sz="2200" dirty="0">
                <a:hlinkClick r:id="rId3"/>
              </a:rPr>
              <a:t>Laser Interferometer Gravitational-Wave Observatory</a:t>
            </a:r>
            <a:r>
              <a:rPr lang="en-US" sz="2200" dirty="0"/>
              <a:t> will start doing science again after being shut down for more than a year so that workers could install hardware upgrades.”</a:t>
            </a:r>
          </a:p>
        </p:txBody>
      </p:sp>
      <p:sp>
        <p:nvSpPr>
          <p:cNvPr id="3" name="Title 2">
            <a:extLst>
              <a:ext uri="{FF2B5EF4-FFF2-40B4-BE49-F238E27FC236}">
                <a16:creationId xmlns:a16="http://schemas.microsoft.com/office/drawing/2014/main" id="{47BC296D-128D-4266-AC80-E537F41AB3C5}"/>
              </a:ext>
            </a:extLst>
          </p:cNvPr>
          <p:cNvSpPr>
            <a:spLocks noGrp="1"/>
          </p:cNvSpPr>
          <p:nvPr>
            <p:ph type="title"/>
          </p:nvPr>
        </p:nvSpPr>
        <p:spPr/>
        <p:txBody>
          <a:bodyPr/>
          <a:lstStyle/>
          <a:p>
            <a:r>
              <a:rPr lang="en-US" dirty="0"/>
              <a:t>In the Media</a:t>
            </a:r>
          </a:p>
        </p:txBody>
      </p:sp>
      <p:sp>
        <p:nvSpPr>
          <p:cNvPr id="4" name="Date Placeholder 3">
            <a:extLst>
              <a:ext uri="{FF2B5EF4-FFF2-40B4-BE49-F238E27FC236}">
                <a16:creationId xmlns:a16="http://schemas.microsoft.com/office/drawing/2014/main" id="{C0F61A02-3F51-4413-94FA-484E71C85CF2}"/>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339AC24C-F473-4F51-A214-6A8273DB8482}"/>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39</a:t>
            </a:fld>
            <a:endParaRPr lang="en-US">
              <a:solidFill>
                <a:srgbClr val="114FFB"/>
              </a:solidFill>
              <a:latin typeface="Helvetica"/>
            </a:endParaRPr>
          </a:p>
        </p:txBody>
      </p:sp>
      <p:pic>
        <p:nvPicPr>
          <p:cNvPr id="6" name="Picture 5">
            <a:extLst>
              <a:ext uri="{FF2B5EF4-FFF2-40B4-BE49-F238E27FC236}">
                <a16:creationId xmlns:a16="http://schemas.microsoft.com/office/drawing/2014/main" id="{2A23CC33-ADDC-4B7B-BA7F-F505DD6BBE21}"/>
              </a:ext>
            </a:extLst>
          </p:cNvPr>
          <p:cNvPicPr>
            <a:picLocks noChangeAspect="1"/>
          </p:cNvPicPr>
          <p:nvPr/>
        </p:nvPicPr>
        <p:blipFill>
          <a:blip r:embed="rId4"/>
          <a:stretch>
            <a:fillRect/>
          </a:stretch>
        </p:blipFill>
        <p:spPr>
          <a:xfrm>
            <a:off x="4572000" y="1828800"/>
            <a:ext cx="4438666" cy="4169390"/>
          </a:xfrm>
          <a:prstGeom prst="rect">
            <a:avLst/>
          </a:prstGeom>
          <a:ln>
            <a:solidFill>
              <a:schemeClr val="tx2"/>
            </a:solidFill>
          </a:ln>
        </p:spPr>
      </p:pic>
      <p:sp>
        <p:nvSpPr>
          <p:cNvPr id="7" name="Rectangle: Rounded Corners 6">
            <a:extLst>
              <a:ext uri="{FF2B5EF4-FFF2-40B4-BE49-F238E27FC236}">
                <a16:creationId xmlns:a16="http://schemas.microsoft.com/office/drawing/2014/main" id="{4BEACE13-27E8-46E9-A82C-B3CE440EC559}"/>
              </a:ext>
            </a:extLst>
          </p:cNvPr>
          <p:cNvSpPr/>
          <p:nvPr/>
        </p:nvSpPr>
        <p:spPr bwMode="auto">
          <a:xfrm>
            <a:off x="2274513" y="4723634"/>
            <a:ext cx="1029274" cy="330838"/>
          </a:xfrm>
          <a:prstGeom prst="roundRect">
            <a:avLst/>
          </a:prstGeom>
          <a:solidFill>
            <a:schemeClr val="accent1">
              <a:alpha val="2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45552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Date Placeholder 3"/>
          <p:cNvSpPr>
            <a:spLocks noGrp="1"/>
          </p:cNvSpPr>
          <p:nvPr>
            <p:ph type="dt" sz="half" idx="10"/>
          </p:nvPr>
        </p:nvSpPr>
        <p:spPr/>
        <p:txBody>
          <a:bodyPr/>
          <a:lstStyle/>
          <a:p>
            <a:pPr>
              <a:defRPr/>
            </a:pPr>
            <a:r>
              <a:rPr lang="en-US">
                <a:solidFill>
                  <a:srgbClr val="114FFB"/>
                </a:solidFill>
              </a:rPr>
              <a:t>LHO Public Tour 06/27/2018</a:t>
            </a:r>
            <a:endParaRPr lang="en-US" dirty="0">
              <a:solidFill>
                <a:srgbClr val="114FFB"/>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00363"/>
            <a:ext cx="2320500" cy="12871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500" y="3800363"/>
            <a:ext cx="1930730" cy="128715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6" y="5087514"/>
            <a:ext cx="2445970" cy="183447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1860" y="5086349"/>
            <a:ext cx="2447526" cy="183564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9386" y="2355766"/>
            <a:ext cx="4894614" cy="3257979"/>
          </a:xfrm>
          <a:prstGeom prst="rect">
            <a:avLst/>
          </a:prstGeom>
        </p:spPr>
      </p:pic>
      <p:pic>
        <p:nvPicPr>
          <p:cNvPr id="2050" name="Picture 2" descr="http://media.npr.org/assets/img/2016/02/11/ligo-b606d0fb8c6065702a81a20bef2adabb4372363e-s900-c8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9146" y="1779438"/>
            <a:ext cx="4142380" cy="20209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0549" y="1779437"/>
            <a:ext cx="3048597" cy="2020925"/>
          </a:xfrm>
          <a:prstGeom prst="rect">
            <a:avLst/>
          </a:prstGeom>
        </p:spPr>
      </p:pic>
      <p:pic>
        <p:nvPicPr>
          <p:cNvPr id="6" name="Content Placeholder 5"/>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1" y="1776546"/>
            <a:ext cx="4598841" cy="2023816"/>
          </a:xfrm>
        </p:spPr>
      </p:pic>
      <p:pic>
        <p:nvPicPr>
          <p:cNvPr id="2052" name="Picture 4" descr="https://www.ligo.caltech.edu/assets/what_slide-ce3596915df0767051e5d7d29c27958a.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7830" y="5613745"/>
            <a:ext cx="4896170" cy="14686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A4BB75C-AD2C-4576-8D26-1FA26DCC5C69}"/>
              </a:ext>
            </a:extLst>
          </p:cNvPr>
          <p:cNvSpPr>
            <a:spLocks noGrp="1"/>
          </p:cNvSpPr>
          <p:nvPr>
            <p:ph type="sldNum" sz="quarter" idx="11"/>
          </p:nvPr>
        </p:nvSpPr>
        <p:spPr/>
        <p:txBody>
          <a:bodyPr/>
          <a:lstStyle/>
          <a:p>
            <a:pPr>
              <a:defRPr/>
            </a:pPr>
            <a:fld id="{AE903C0F-7A22-384F-B255-7C6610BBD786}" type="slidenum">
              <a:rPr lang="en-US" smtClean="0">
                <a:solidFill>
                  <a:srgbClr val="114FFB"/>
                </a:solidFill>
                <a:latin typeface="Helvetica"/>
              </a:rPr>
              <a:pPr>
                <a:defRPr/>
              </a:pPr>
              <a:t>40</a:t>
            </a:fld>
            <a:endParaRPr lang="en-US">
              <a:solidFill>
                <a:srgbClr val="114FFB"/>
              </a:solidFill>
              <a:latin typeface="Helvetica"/>
            </a:endParaRPr>
          </a:p>
        </p:txBody>
      </p:sp>
    </p:spTree>
    <p:extLst>
      <p:ext uri="{BB962C8B-B14F-4D97-AF65-F5344CB8AC3E}">
        <p14:creationId xmlns:p14="http://schemas.microsoft.com/office/powerpoint/2010/main" val="1770032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2293F-3D10-4A00-BFAC-F1BB1B752AE1}"/>
              </a:ext>
            </a:extLst>
          </p:cNvPr>
          <p:cNvSpPr>
            <a:spLocks noGrp="1"/>
          </p:cNvSpPr>
          <p:nvPr>
            <p:ph type="title"/>
          </p:nvPr>
        </p:nvSpPr>
        <p:spPr/>
        <p:txBody>
          <a:bodyPr/>
          <a:lstStyle/>
          <a:p>
            <a:r>
              <a:rPr lang="en-US" dirty="0"/>
              <a:t>Optic Replacement</a:t>
            </a:r>
          </a:p>
        </p:txBody>
      </p:sp>
      <p:sp>
        <p:nvSpPr>
          <p:cNvPr id="4" name="Date Placeholder 3">
            <a:extLst>
              <a:ext uri="{FF2B5EF4-FFF2-40B4-BE49-F238E27FC236}">
                <a16:creationId xmlns:a16="http://schemas.microsoft.com/office/drawing/2014/main" id="{22BE45A8-DA4D-4C1E-A05A-76F996A3B88B}"/>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C021E46F-F14D-40B0-8D10-E987A8ACD47C}"/>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41</a:t>
            </a:fld>
            <a:endParaRPr lang="en-US" dirty="0">
              <a:solidFill>
                <a:srgbClr val="114FFB"/>
              </a:solidFill>
              <a:latin typeface="Helvetica"/>
            </a:endParaRPr>
          </a:p>
        </p:txBody>
      </p:sp>
      <p:sp>
        <p:nvSpPr>
          <p:cNvPr id="7" name="Content Placeholder 6">
            <a:extLst>
              <a:ext uri="{FF2B5EF4-FFF2-40B4-BE49-F238E27FC236}">
                <a16:creationId xmlns:a16="http://schemas.microsoft.com/office/drawing/2014/main" id="{51D6B5E1-2C6F-494D-BDB4-D4E6E44DCCAD}"/>
              </a:ext>
            </a:extLst>
          </p:cNvPr>
          <p:cNvSpPr>
            <a:spLocks noGrp="1"/>
          </p:cNvSpPr>
          <p:nvPr>
            <p:ph idx="1"/>
          </p:nvPr>
        </p:nvSpPr>
        <p:spPr>
          <a:xfrm>
            <a:off x="133067" y="1735539"/>
            <a:ext cx="3661012" cy="2181368"/>
          </a:xfrm>
        </p:spPr>
        <p:txBody>
          <a:bodyPr/>
          <a:lstStyle/>
          <a:p>
            <a:r>
              <a:rPr lang="en-US" dirty="0"/>
              <a:t>In O2 we found a point absorber</a:t>
            </a:r>
          </a:p>
          <a:p>
            <a:pPr lvl="1"/>
            <a:r>
              <a:rPr lang="en-US" dirty="0"/>
              <a:t>So we replaced a bunch of optics!</a:t>
            </a:r>
          </a:p>
          <a:p>
            <a:endParaRPr lang="en-US" dirty="0"/>
          </a:p>
        </p:txBody>
      </p:sp>
      <p:pic>
        <p:nvPicPr>
          <p:cNvPr id="8" name="Picture 2" descr="C:\Users\tvo88\Documents\TVo_Thesis\Figures\FullIFO.png">
            <a:extLst>
              <a:ext uri="{FF2B5EF4-FFF2-40B4-BE49-F238E27FC236}">
                <a16:creationId xmlns:a16="http://schemas.microsoft.com/office/drawing/2014/main" id="{10C7B72D-B715-4CA9-988B-9FF62309E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719" y="1627290"/>
            <a:ext cx="5122458" cy="5056904"/>
          </a:xfrm>
          <a:prstGeom prst="rect">
            <a:avLst/>
          </a:prstGeom>
          <a:noFill/>
          <a:extLst>
            <a:ext uri="{909E8E84-426E-40DD-AFC4-6F175D3DCCD1}">
              <a14:hiddenFill xmlns:a14="http://schemas.microsoft.com/office/drawing/2010/main">
                <a:solidFill>
                  <a:srgbClr val="FFFFFF"/>
                </a:solidFill>
              </a14:hiddenFill>
            </a:ext>
          </a:extLst>
        </p:spPr>
      </p:pic>
      <p:pic>
        <p:nvPicPr>
          <p:cNvPr id="14" name="IMG_5267.jpg" descr="IMG_5267.jpg">
            <a:extLst>
              <a:ext uri="{FF2B5EF4-FFF2-40B4-BE49-F238E27FC236}">
                <a16:creationId xmlns:a16="http://schemas.microsoft.com/office/drawing/2014/main" id="{4F18512D-7A22-4CCF-A467-696769EBFECB}"/>
              </a:ext>
            </a:extLst>
          </p:cNvPr>
          <p:cNvPicPr>
            <a:picLocks noChangeAspect="1"/>
          </p:cNvPicPr>
          <p:nvPr/>
        </p:nvPicPr>
        <p:blipFill>
          <a:blip r:embed="rId3">
            <a:extLst/>
          </a:blip>
          <a:stretch>
            <a:fillRect/>
          </a:stretch>
        </p:blipFill>
        <p:spPr bwMode="auto">
          <a:xfrm flipH="1" flipV="1">
            <a:off x="133067" y="3916907"/>
            <a:ext cx="3817007" cy="2862755"/>
          </a:xfrm>
          <a:prstGeom prst="rect">
            <a:avLst/>
          </a:prstGeom>
          <a:noFill/>
          <a:ln w="12700">
            <a:noFill/>
            <a:miter lim="400000"/>
            <a:headEnd/>
            <a:tailEnd/>
          </a:ln>
        </p:spPr>
      </p:pic>
      <p:sp>
        <p:nvSpPr>
          <p:cNvPr id="2" name="Rectangle 1">
            <a:extLst>
              <a:ext uri="{FF2B5EF4-FFF2-40B4-BE49-F238E27FC236}">
                <a16:creationId xmlns:a16="http://schemas.microsoft.com/office/drawing/2014/main" id="{EDA84947-2CE3-4E6F-BA41-2B386F7C767E}"/>
              </a:ext>
            </a:extLst>
          </p:cNvPr>
          <p:cNvSpPr/>
          <p:nvPr/>
        </p:nvSpPr>
        <p:spPr>
          <a:xfrm>
            <a:off x="2108401" y="6490900"/>
            <a:ext cx="1829347" cy="276999"/>
          </a:xfrm>
          <a:prstGeom prst="rect">
            <a:avLst/>
          </a:prstGeom>
        </p:spPr>
        <p:txBody>
          <a:bodyPr wrap="none">
            <a:spAutoFit/>
          </a:bodyPr>
          <a:lstStyle/>
          <a:p>
            <a:r>
              <a:rPr lang="en-US" sz="1200" dirty="0"/>
              <a:t>G. Billingsley G1800345</a:t>
            </a:r>
          </a:p>
        </p:txBody>
      </p:sp>
      <p:sp>
        <p:nvSpPr>
          <p:cNvPr id="6" name="Rectangle: Rounded Corners 5">
            <a:extLst>
              <a:ext uri="{FF2B5EF4-FFF2-40B4-BE49-F238E27FC236}">
                <a16:creationId xmlns:a16="http://schemas.microsoft.com/office/drawing/2014/main" id="{5B5928DF-C411-4064-BE44-802BA7DA840B}"/>
              </a:ext>
            </a:extLst>
          </p:cNvPr>
          <p:cNvSpPr/>
          <p:nvPr/>
        </p:nvSpPr>
        <p:spPr bwMode="auto">
          <a:xfrm>
            <a:off x="7249618" y="2954739"/>
            <a:ext cx="755176" cy="860945"/>
          </a:xfrm>
          <a:prstGeom prst="round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7" name="Rectangle: Rounded Corners 16">
            <a:extLst>
              <a:ext uri="{FF2B5EF4-FFF2-40B4-BE49-F238E27FC236}">
                <a16:creationId xmlns:a16="http://schemas.microsoft.com/office/drawing/2014/main" id="{A2C3E24E-265F-4420-B559-6A34808ED336}"/>
              </a:ext>
            </a:extLst>
          </p:cNvPr>
          <p:cNvSpPr/>
          <p:nvPr/>
        </p:nvSpPr>
        <p:spPr bwMode="auto">
          <a:xfrm>
            <a:off x="8303148" y="2954739"/>
            <a:ext cx="755176" cy="860945"/>
          </a:xfrm>
          <a:prstGeom prst="round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
        <p:nvSpPr>
          <p:cNvPr id="19" name="Rectangle: Rounded Corners 18">
            <a:extLst>
              <a:ext uri="{FF2B5EF4-FFF2-40B4-BE49-F238E27FC236}">
                <a16:creationId xmlns:a16="http://schemas.microsoft.com/office/drawing/2014/main" id="{AE533948-7384-49E7-83C2-15E8C9FF92DA}"/>
              </a:ext>
            </a:extLst>
          </p:cNvPr>
          <p:cNvSpPr/>
          <p:nvPr/>
        </p:nvSpPr>
        <p:spPr bwMode="auto">
          <a:xfrm>
            <a:off x="5827596" y="1392072"/>
            <a:ext cx="1276255" cy="600501"/>
          </a:xfrm>
          <a:prstGeom prst="roundRect">
            <a:avLst/>
          </a:prstGeom>
          <a:solidFill>
            <a:schemeClr val="accent1">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55655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C70BC62-47EA-4A46-8517-F2623D9298A7}"/>
              </a:ext>
            </a:extLst>
          </p:cNvPr>
          <p:cNvPicPr>
            <a:picLocks noGrp="1" noChangeAspect="1"/>
          </p:cNvPicPr>
          <p:nvPr>
            <p:ph idx="1"/>
          </p:nvPr>
        </p:nvPicPr>
        <p:blipFill>
          <a:blip r:embed="rId2"/>
          <a:stretch>
            <a:fillRect/>
          </a:stretch>
        </p:blipFill>
        <p:spPr>
          <a:xfrm>
            <a:off x="469003" y="1679330"/>
            <a:ext cx="8205994" cy="2748316"/>
          </a:xfrm>
        </p:spPr>
      </p:pic>
      <p:sp>
        <p:nvSpPr>
          <p:cNvPr id="3" name="Title 2">
            <a:extLst>
              <a:ext uri="{FF2B5EF4-FFF2-40B4-BE49-F238E27FC236}">
                <a16:creationId xmlns:a16="http://schemas.microsoft.com/office/drawing/2014/main" id="{A82C590D-411C-4E44-9F91-87DE6D84781B}"/>
              </a:ext>
            </a:extLst>
          </p:cNvPr>
          <p:cNvSpPr>
            <a:spLocks noGrp="1"/>
          </p:cNvSpPr>
          <p:nvPr>
            <p:ph type="title"/>
          </p:nvPr>
        </p:nvSpPr>
        <p:spPr/>
        <p:txBody>
          <a:bodyPr/>
          <a:lstStyle/>
          <a:p>
            <a:r>
              <a:rPr lang="en-US" dirty="0"/>
              <a:t>GW Signal</a:t>
            </a:r>
          </a:p>
        </p:txBody>
      </p:sp>
      <p:sp>
        <p:nvSpPr>
          <p:cNvPr id="4" name="Date Placeholder 3">
            <a:extLst>
              <a:ext uri="{FF2B5EF4-FFF2-40B4-BE49-F238E27FC236}">
                <a16:creationId xmlns:a16="http://schemas.microsoft.com/office/drawing/2014/main" id="{3C18A983-BB07-4F97-B58D-5254698CB06C}"/>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C429AB9E-A6BE-47AE-AB9F-CF89F1307BDD}"/>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42</a:t>
            </a:fld>
            <a:endParaRPr lang="en-US">
              <a:solidFill>
                <a:srgbClr val="114FFB"/>
              </a:solidFill>
              <a:latin typeface="Helvetica"/>
            </a:endParaRPr>
          </a:p>
        </p:txBody>
      </p:sp>
      <p:pic>
        <p:nvPicPr>
          <p:cNvPr id="10242" name="Picture 2" descr="http://latex2png.com/output/latex_d3b1841b2ee6823a379008322b6b6376.png">
            <a:extLst>
              <a:ext uri="{FF2B5EF4-FFF2-40B4-BE49-F238E27FC236}">
                <a16:creationId xmlns:a16="http://schemas.microsoft.com/office/drawing/2014/main" id="{5EB3DCCE-9B10-40F9-B118-23DD36EC6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4937973"/>
            <a:ext cx="6000750" cy="80010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1883606C-B569-4895-A7C1-4655528467D0}"/>
              </a:ext>
            </a:extLst>
          </p:cNvPr>
          <p:cNvCxnSpPr>
            <a:cxnSpLocks/>
          </p:cNvCxnSpPr>
          <p:nvPr/>
        </p:nvCxnSpPr>
        <p:spPr bwMode="auto">
          <a:xfrm flipV="1">
            <a:off x="4572000" y="4396115"/>
            <a:ext cx="0" cy="297892"/>
          </a:xfrm>
          <a:prstGeom prst="line">
            <a:avLst/>
          </a:prstGeom>
          <a:ln w="63500">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0241" name="Straight Connector 10240">
            <a:extLst>
              <a:ext uri="{FF2B5EF4-FFF2-40B4-BE49-F238E27FC236}">
                <a16:creationId xmlns:a16="http://schemas.microsoft.com/office/drawing/2014/main" id="{076DF3D5-2B29-4014-A5BC-8B16E95F8AAA}"/>
              </a:ext>
            </a:extLst>
          </p:cNvPr>
          <p:cNvCxnSpPr>
            <a:cxnSpLocks/>
          </p:cNvCxnSpPr>
          <p:nvPr/>
        </p:nvCxnSpPr>
        <p:spPr bwMode="auto">
          <a:xfrm>
            <a:off x="4603536" y="4427646"/>
            <a:ext cx="1981200" cy="0"/>
          </a:xfrm>
          <a:prstGeom prst="line">
            <a:avLst/>
          </a:prstGeom>
          <a:solidFill>
            <a:schemeClr val="accent1"/>
          </a:solidFill>
          <a:ln w="63500" cap="flat" cmpd="sng" algn="ctr">
            <a:solidFill>
              <a:schemeClr val="tx1"/>
            </a:solidFill>
            <a:prstDash val="solid"/>
            <a:round/>
            <a:headEnd type="none" w="sm" len="sm"/>
            <a:tailEnd type="none" w="sm" len="sm"/>
          </a:ln>
          <a:effectLst/>
        </p:spPr>
      </p:cxnSp>
      <p:cxnSp>
        <p:nvCxnSpPr>
          <p:cNvPr id="10244" name="Straight Arrow Connector 10243">
            <a:extLst>
              <a:ext uri="{FF2B5EF4-FFF2-40B4-BE49-F238E27FC236}">
                <a16:creationId xmlns:a16="http://schemas.microsoft.com/office/drawing/2014/main" id="{6427C196-F564-4214-8696-ABADE0275FD2}"/>
              </a:ext>
            </a:extLst>
          </p:cNvPr>
          <p:cNvCxnSpPr/>
          <p:nvPr/>
        </p:nvCxnSpPr>
        <p:spPr bwMode="auto">
          <a:xfrm flipV="1">
            <a:off x="6553200" y="3316406"/>
            <a:ext cx="0" cy="1111240"/>
          </a:xfrm>
          <a:prstGeom prst="straightConnector1">
            <a:avLst/>
          </a:prstGeom>
          <a:solidFill>
            <a:schemeClr val="accent1"/>
          </a:solidFill>
          <a:ln w="63500" cap="flat" cmpd="sng" algn="ctr">
            <a:solidFill>
              <a:schemeClr val="tx1"/>
            </a:solidFill>
            <a:prstDash val="solid"/>
            <a:round/>
            <a:headEnd type="none" w="sm" len="sm"/>
            <a:tailEnd type="triangle"/>
          </a:ln>
          <a:effectLst/>
        </p:spPr>
      </p:cxnSp>
      <p:cxnSp>
        <p:nvCxnSpPr>
          <p:cNvPr id="10248" name="Straight Connector 10247">
            <a:extLst>
              <a:ext uri="{FF2B5EF4-FFF2-40B4-BE49-F238E27FC236}">
                <a16:creationId xmlns:a16="http://schemas.microsoft.com/office/drawing/2014/main" id="{B6BB5D1F-FEDC-4DEE-89B9-4653FBFB6DCA}"/>
              </a:ext>
            </a:extLst>
          </p:cNvPr>
          <p:cNvCxnSpPr/>
          <p:nvPr/>
        </p:nvCxnSpPr>
        <p:spPr bwMode="auto">
          <a:xfrm>
            <a:off x="7864330" y="5399479"/>
            <a:ext cx="288575" cy="0"/>
          </a:xfrm>
          <a:prstGeom prst="line">
            <a:avLst/>
          </a:prstGeom>
          <a:solidFill>
            <a:schemeClr val="accent1"/>
          </a:solidFill>
          <a:ln w="63500" cap="flat" cmpd="sng" algn="ctr">
            <a:solidFill>
              <a:schemeClr val="tx1"/>
            </a:solidFill>
            <a:prstDash val="solid"/>
            <a:round/>
            <a:headEnd type="none" w="sm" len="sm"/>
            <a:tailEnd type="none" w="sm" len="sm"/>
          </a:ln>
          <a:effectLst/>
        </p:spPr>
      </p:cxnSp>
      <p:cxnSp>
        <p:nvCxnSpPr>
          <p:cNvPr id="10250" name="Straight Arrow Connector 10249">
            <a:extLst>
              <a:ext uri="{FF2B5EF4-FFF2-40B4-BE49-F238E27FC236}">
                <a16:creationId xmlns:a16="http://schemas.microsoft.com/office/drawing/2014/main" id="{E59FA184-F224-4A22-9229-F1DC9E34ADBA}"/>
              </a:ext>
            </a:extLst>
          </p:cNvPr>
          <p:cNvCxnSpPr/>
          <p:nvPr/>
        </p:nvCxnSpPr>
        <p:spPr bwMode="auto">
          <a:xfrm flipV="1">
            <a:off x="8121804" y="3316406"/>
            <a:ext cx="0" cy="2058736"/>
          </a:xfrm>
          <a:prstGeom prst="straightConnector1">
            <a:avLst/>
          </a:prstGeom>
          <a:solidFill>
            <a:schemeClr val="accent1"/>
          </a:solidFill>
          <a:ln w="63500"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2193414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53B21-98B4-423C-94BA-E5152084F140}"/>
              </a:ext>
            </a:extLst>
          </p:cNvPr>
          <p:cNvSpPr>
            <a:spLocks noGrp="1"/>
          </p:cNvSpPr>
          <p:nvPr>
            <p:ph idx="1"/>
          </p:nvPr>
        </p:nvSpPr>
        <p:spPr/>
        <p:txBody>
          <a:bodyPr/>
          <a:lstStyle/>
          <a:p>
            <a:r>
              <a:rPr lang="en-US" dirty="0"/>
              <a:t>A Laser beam imparts energy onto the surface of the test mass.</a:t>
            </a:r>
          </a:p>
          <a:p>
            <a:r>
              <a:rPr lang="en-US" dirty="0"/>
              <a:t>Changes the temperature field</a:t>
            </a:r>
          </a:p>
          <a:p>
            <a:r>
              <a:rPr lang="en-US" dirty="0"/>
              <a:t>Temperature field changes the index of refraction</a:t>
            </a:r>
          </a:p>
          <a:p>
            <a:pPr marL="0" indent="0">
              <a:buNone/>
            </a:pPr>
            <a:endParaRPr lang="en-US" dirty="0"/>
          </a:p>
        </p:txBody>
      </p:sp>
      <p:sp>
        <p:nvSpPr>
          <p:cNvPr id="2" name="Title 1">
            <a:extLst>
              <a:ext uri="{FF2B5EF4-FFF2-40B4-BE49-F238E27FC236}">
                <a16:creationId xmlns:a16="http://schemas.microsoft.com/office/drawing/2014/main" id="{71824CE2-C512-43D9-8745-6984FE7684B9}"/>
              </a:ext>
            </a:extLst>
          </p:cNvPr>
          <p:cNvSpPr>
            <a:spLocks noGrp="1"/>
          </p:cNvSpPr>
          <p:nvPr>
            <p:ph type="title"/>
          </p:nvPr>
        </p:nvSpPr>
        <p:spPr/>
        <p:txBody>
          <a:bodyPr/>
          <a:lstStyle/>
          <a:p>
            <a:r>
              <a:rPr lang="en-US" dirty="0"/>
              <a:t>Wavefront Distortion from a Laser</a:t>
            </a:r>
          </a:p>
        </p:txBody>
      </p:sp>
      <p:pic>
        <p:nvPicPr>
          <p:cNvPr id="4" name="Picture 2" descr="C:\Users\tvo88\Documents\TVo_Thesis\Figures\ThermalLensFlux.png">
            <a:extLst>
              <a:ext uri="{FF2B5EF4-FFF2-40B4-BE49-F238E27FC236}">
                <a16:creationId xmlns:a16="http://schemas.microsoft.com/office/drawing/2014/main" id="{FC452B3F-4A49-4265-A507-7EF558A66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108" y="3872042"/>
            <a:ext cx="4392578" cy="2885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F6C929-82D8-495A-9123-D8CC5A02D3FD}"/>
              </a:ext>
            </a:extLst>
          </p:cNvPr>
          <p:cNvSpPr txBox="1"/>
          <p:nvPr/>
        </p:nvSpPr>
        <p:spPr>
          <a:xfrm>
            <a:off x="1230451" y="4991694"/>
            <a:ext cx="1282614" cy="646331"/>
          </a:xfrm>
          <a:prstGeom prst="rect">
            <a:avLst/>
          </a:prstGeom>
          <a:noFill/>
        </p:spPr>
        <p:txBody>
          <a:bodyPr wrap="square" rtlCol="0">
            <a:spAutoFit/>
          </a:bodyPr>
          <a:lstStyle/>
          <a:p>
            <a:r>
              <a:rPr lang="en-US" dirty="0"/>
              <a:t>Power coming in!</a:t>
            </a:r>
          </a:p>
        </p:txBody>
      </p:sp>
      <p:sp>
        <p:nvSpPr>
          <p:cNvPr id="6" name="TextBox 5">
            <a:extLst>
              <a:ext uri="{FF2B5EF4-FFF2-40B4-BE49-F238E27FC236}">
                <a16:creationId xmlns:a16="http://schemas.microsoft.com/office/drawing/2014/main" id="{D22149D7-2351-4263-92CB-6CB7AB9DC11A}"/>
              </a:ext>
            </a:extLst>
          </p:cNvPr>
          <p:cNvSpPr txBox="1"/>
          <p:nvPr/>
        </p:nvSpPr>
        <p:spPr>
          <a:xfrm>
            <a:off x="6349191" y="6111347"/>
            <a:ext cx="1288752" cy="646331"/>
          </a:xfrm>
          <a:prstGeom prst="rect">
            <a:avLst/>
          </a:prstGeom>
          <a:noFill/>
          <a:ln>
            <a:noFill/>
          </a:ln>
        </p:spPr>
        <p:txBody>
          <a:bodyPr wrap="square" rtlCol="0">
            <a:spAutoFit/>
          </a:bodyPr>
          <a:lstStyle/>
          <a:p>
            <a:r>
              <a:rPr lang="en-US" dirty="0"/>
              <a:t>Power Escaping!</a:t>
            </a:r>
          </a:p>
        </p:txBody>
      </p:sp>
      <p:sp>
        <p:nvSpPr>
          <p:cNvPr id="7" name="Date Placeholder 6">
            <a:extLst>
              <a:ext uri="{FF2B5EF4-FFF2-40B4-BE49-F238E27FC236}">
                <a16:creationId xmlns:a16="http://schemas.microsoft.com/office/drawing/2014/main" id="{B907C121-F5B5-4E8B-A2C9-A96CEC28B75D}"/>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8" name="Slide Number Placeholder 7">
            <a:extLst>
              <a:ext uri="{FF2B5EF4-FFF2-40B4-BE49-F238E27FC236}">
                <a16:creationId xmlns:a16="http://schemas.microsoft.com/office/drawing/2014/main" id="{56A9D4DC-47E7-4FE9-9972-30DE4BDDC352}"/>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43</a:t>
            </a:fld>
            <a:endParaRPr lang="en-US">
              <a:solidFill>
                <a:srgbClr val="114FFB"/>
              </a:solidFill>
              <a:latin typeface="Helvetica"/>
            </a:endParaRPr>
          </a:p>
        </p:txBody>
      </p:sp>
    </p:spTree>
    <p:extLst>
      <p:ext uri="{BB962C8B-B14F-4D97-AF65-F5344CB8AC3E}">
        <p14:creationId xmlns:p14="http://schemas.microsoft.com/office/powerpoint/2010/main" val="23192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53B21-98B4-423C-94BA-E5152084F140}"/>
              </a:ext>
            </a:extLst>
          </p:cNvPr>
          <p:cNvSpPr>
            <a:spLocks noGrp="1"/>
          </p:cNvSpPr>
          <p:nvPr>
            <p:ph idx="1"/>
          </p:nvPr>
        </p:nvSpPr>
        <p:spPr/>
        <p:txBody>
          <a:bodyPr/>
          <a:lstStyle/>
          <a:p>
            <a:r>
              <a:rPr lang="en-US" dirty="0"/>
              <a:t>A Laser beam imparts energy onto the surface of the test mass</a:t>
            </a:r>
          </a:p>
          <a:p>
            <a:r>
              <a:rPr lang="en-US" dirty="0"/>
              <a:t>Changes the temperature field</a:t>
            </a:r>
          </a:p>
          <a:p>
            <a:r>
              <a:rPr lang="en-US" dirty="0"/>
              <a:t>Temperature field changes the index of refraction</a:t>
            </a:r>
          </a:p>
        </p:txBody>
      </p:sp>
      <p:sp>
        <p:nvSpPr>
          <p:cNvPr id="2" name="Title 1">
            <a:extLst>
              <a:ext uri="{FF2B5EF4-FFF2-40B4-BE49-F238E27FC236}">
                <a16:creationId xmlns:a16="http://schemas.microsoft.com/office/drawing/2014/main" id="{71824CE2-C512-43D9-8745-6984FE7684B9}"/>
              </a:ext>
            </a:extLst>
          </p:cNvPr>
          <p:cNvSpPr>
            <a:spLocks noGrp="1"/>
          </p:cNvSpPr>
          <p:nvPr>
            <p:ph type="title"/>
          </p:nvPr>
        </p:nvSpPr>
        <p:spPr/>
        <p:txBody>
          <a:bodyPr/>
          <a:lstStyle/>
          <a:p>
            <a:r>
              <a:rPr lang="en-US" dirty="0"/>
              <a:t>Wavefront Distortion from a Laser</a:t>
            </a:r>
          </a:p>
        </p:txBody>
      </p:sp>
      <p:pic>
        <p:nvPicPr>
          <p:cNvPr id="1028" name="Picture 4">
            <a:extLst>
              <a:ext uri="{FF2B5EF4-FFF2-40B4-BE49-F238E27FC236}">
                <a16:creationId xmlns:a16="http://schemas.microsoft.com/office/drawing/2014/main" id="{782FD91C-2DE8-4E63-A738-C08A5268EADE}"/>
              </a:ext>
            </a:extLst>
          </p:cNvPr>
          <p:cNvPicPr>
            <a:picLocks noChangeAspect="1" noChangeArrowheads="1"/>
          </p:cNvPicPr>
          <p:nvPr/>
        </p:nvPicPr>
        <p:blipFill>
          <a:blip r:embed="rId2"/>
          <a:stretch>
            <a:fillRect/>
          </a:stretch>
        </p:blipFill>
        <p:spPr bwMode="auto">
          <a:xfrm>
            <a:off x="2578884" y="3685854"/>
            <a:ext cx="4403048" cy="282754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2EA0806D-750F-4FB4-A1AC-112AEA3492F0}"/>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5" name="Slide Number Placeholder 4">
            <a:extLst>
              <a:ext uri="{FF2B5EF4-FFF2-40B4-BE49-F238E27FC236}">
                <a16:creationId xmlns:a16="http://schemas.microsoft.com/office/drawing/2014/main" id="{E13C3B48-293A-46B0-834B-62616615EEA8}"/>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44</a:t>
            </a:fld>
            <a:endParaRPr lang="en-US">
              <a:solidFill>
                <a:srgbClr val="114FFB"/>
              </a:solidFill>
              <a:latin typeface="Helvetica"/>
            </a:endParaRPr>
          </a:p>
        </p:txBody>
      </p:sp>
    </p:spTree>
    <p:extLst>
      <p:ext uri="{BB962C8B-B14F-4D97-AF65-F5344CB8AC3E}">
        <p14:creationId xmlns:p14="http://schemas.microsoft.com/office/powerpoint/2010/main" val="1751655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53B21-98B4-423C-94BA-E5152084F140}"/>
              </a:ext>
            </a:extLst>
          </p:cNvPr>
          <p:cNvSpPr>
            <a:spLocks noGrp="1"/>
          </p:cNvSpPr>
          <p:nvPr>
            <p:ph idx="1"/>
          </p:nvPr>
        </p:nvSpPr>
        <p:spPr/>
        <p:txBody>
          <a:bodyPr/>
          <a:lstStyle/>
          <a:p>
            <a:r>
              <a:rPr lang="en-US" dirty="0"/>
              <a:t>A Laser beam imparts energy onto the surface of the test mass</a:t>
            </a:r>
          </a:p>
          <a:p>
            <a:r>
              <a:rPr lang="en-US" dirty="0"/>
              <a:t>Changes the temperature field</a:t>
            </a:r>
          </a:p>
          <a:p>
            <a:r>
              <a:rPr lang="en-US" dirty="0"/>
              <a:t>Temperature field changes the index of refraction</a:t>
            </a:r>
          </a:p>
          <a:p>
            <a:r>
              <a:rPr lang="en-US" dirty="0"/>
              <a:t>Index of refraction changes the wavefront -&gt; optical path distortion</a:t>
            </a:r>
          </a:p>
          <a:p>
            <a:endParaRPr lang="en-US" dirty="0"/>
          </a:p>
        </p:txBody>
      </p:sp>
      <p:sp>
        <p:nvSpPr>
          <p:cNvPr id="2" name="Title 1">
            <a:extLst>
              <a:ext uri="{FF2B5EF4-FFF2-40B4-BE49-F238E27FC236}">
                <a16:creationId xmlns:a16="http://schemas.microsoft.com/office/drawing/2014/main" id="{71824CE2-C512-43D9-8745-6984FE7684B9}"/>
              </a:ext>
            </a:extLst>
          </p:cNvPr>
          <p:cNvSpPr>
            <a:spLocks noGrp="1"/>
          </p:cNvSpPr>
          <p:nvPr>
            <p:ph type="title"/>
          </p:nvPr>
        </p:nvSpPr>
        <p:spPr/>
        <p:txBody>
          <a:bodyPr/>
          <a:lstStyle/>
          <a:p>
            <a:r>
              <a:rPr lang="en-US" dirty="0"/>
              <a:t>Wavefront Distortion from a Laser</a:t>
            </a:r>
          </a:p>
        </p:txBody>
      </p:sp>
      <p:pic>
        <p:nvPicPr>
          <p:cNvPr id="7" name="Picture 4">
            <a:extLst>
              <a:ext uri="{FF2B5EF4-FFF2-40B4-BE49-F238E27FC236}">
                <a16:creationId xmlns:a16="http://schemas.microsoft.com/office/drawing/2014/main" id="{C5B835EC-B468-4213-BAEC-D8510E1F0A72}"/>
              </a:ext>
            </a:extLst>
          </p:cNvPr>
          <p:cNvPicPr>
            <a:picLocks noChangeAspect="1" noChangeArrowheads="1"/>
          </p:cNvPicPr>
          <p:nvPr/>
        </p:nvPicPr>
        <p:blipFill>
          <a:blip r:embed="rId2"/>
          <a:stretch>
            <a:fillRect/>
          </a:stretch>
        </p:blipFill>
        <p:spPr bwMode="auto">
          <a:xfrm>
            <a:off x="6126658" y="5368234"/>
            <a:ext cx="2266554" cy="14555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latex2png.com/output/latex_a7de334d8c5629fa2940d66840589b44.png">
            <a:extLst>
              <a:ext uri="{FF2B5EF4-FFF2-40B4-BE49-F238E27FC236}">
                <a16:creationId xmlns:a16="http://schemas.microsoft.com/office/drawing/2014/main" id="{53E9AB24-86D3-4A46-B281-4A89869CF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62" y="4721929"/>
            <a:ext cx="4421874" cy="10079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87AA8E-56F4-4F7E-AE22-E2714CA5BD80}"/>
              </a:ext>
            </a:extLst>
          </p:cNvPr>
          <p:cNvSpPr txBox="1"/>
          <p:nvPr/>
        </p:nvSpPr>
        <p:spPr>
          <a:xfrm>
            <a:off x="3575713" y="6076187"/>
            <a:ext cx="2770495" cy="369332"/>
          </a:xfrm>
          <a:prstGeom prst="rect">
            <a:avLst/>
          </a:prstGeom>
          <a:noFill/>
        </p:spPr>
        <p:txBody>
          <a:bodyPr wrap="square" rtlCol="0">
            <a:spAutoFit/>
          </a:bodyPr>
          <a:lstStyle/>
          <a:p>
            <a:r>
              <a:rPr lang="en-US" dirty="0"/>
              <a:t>ACTS LIKE A LENS!!!</a:t>
            </a:r>
          </a:p>
        </p:txBody>
      </p:sp>
      <p:sp>
        <p:nvSpPr>
          <p:cNvPr id="6" name="Date Placeholder 5">
            <a:extLst>
              <a:ext uri="{FF2B5EF4-FFF2-40B4-BE49-F238E27FC236}">
                <a16:creationId xmlns:a16="http://schemas.microsoft.com/office/drawing/2014/main" id="{3403148B-9E87-4CCA-9847-61C605706FF2}"/>
              </a:ext>
            </a:extLst>
          </p:cNvPr>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8" name="Slide Number Placeholder 7">
            <a:extLst>
              <a:ext uri="{FF2B5EF4-FFF2-40B4-BE49-F238E27FC236}">
                <a16:creationId xmlns:a16="http://schemas.microsoft.com/office/drawing/2014/main" id="{06D18DB5-FBC8-4A05-BACD-8350A294766F}"/>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45</a:t>
            </a:fld>
            <a:endParaRPr lang="en-US">
              <a:solidFill>
                <a:srgbClr val="114FFB"/>
              </a:solidFill>
              <a:latin typeface="Helvetica"/>
            </a:endParaRPr>
          </a:p>
        </p:txBody>
      </p:sp>
    </p:spTree>
    <p:extLst>
      <p:ext uri="{BB962C8B-B14F-4D97-AF65-F5344CB8AC3E}">
        <p14:creationId xmlns:p14="http://schemas.microsoft.com/office/powerpoint/2010/main" val="330673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9BCB2A-A459-482C-93B3-72C4F99FD6A4}"/>
              </a:ext>
            </a:extLst>
          </p:cNvPr>
          <p:cNvSpPr>
            <a:spLocks noGrp="1"/>
          </p:cNvSpPr>
          <p:nvPr>
            <p:ph type="title"/>
          </p:nvPr>
        </p:nvSpPr>
        <p:spPr/>
        <p:txBody>
          <a:bodyPr/>
          <a:lstStyle/>
          <a:p>
            <a:r>
              <a:rPr lang="en-US" dirty="0"/>
              <a:t>Gravitational Waves</a:t>
            </a:r>
          </a:p>
        </p:txBody>
      </p:sp>
      <p:sp>
        <p:nvSpPr>
          <p:cNvPr id="4" name="Date Placeholder 3">
            <a:extLst>
              <a:ext uri="{FF2B5EF4-FFF2-40B4-BE49-F238E27FC236}">
                <a16:creationId xmlns:a16="http://schemas.microsoft.com/office/drawing/2014/main" id="{673503CC-2790-4182-A17D-A48B1BC17E3A}"/>
              </a:ext>
            </a:extLst>
          </p:cNvPr>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5" name="Slide Number Placeholder 4">
            <a:extLst>
              <a:ext uri="{FF2B5EF4-FFF2-40B4-BE49-F238E27FC236}">
                <a16:creationId xmlns:a16="http://schemas.microsoft.com/office/drawing/2014/main" id="{2B1A18E9-9266-49EE-90E0-6B5146A219A5}"/>
              </a:ext>
            </a:extLst>
          </p:cNvPr>
          <p:cNvSpPr>
            <a:spLocks noGrp="1"/>
          </p:cNvSpPr>
          <p:nvPr>
            <p:ph type="sldNum" sz="quarter" idx="12"/>
          </p:nvPr>
        </p:nvSpPr>
        <p:spPr/>
        <p:txBody>
          <a:bodyPr/>
          <a:lstStyle/>
          <a:p>
            <a:pPr defTabSz="914400" eaLnBrk="0" fontAlgn="base" hangingPunct="0">
              <a:spcBef>
                <a:spcPct val="0"/>
              </a:spcBef>
              <a:spcAft>
                <a:spcPct val="0"/>
              </a:spcAft>
              <a:defRPr/>
            </a:pPr>
            <a:fld id="{EEDC7F20-7607-8842-80CC-6C5D9CEA58CD}" type="slidenum">
              <a:rPr lang="en-US" smtClean="0">
                <a:solidFill>
                  <a:srgbClr val="114FFB"/>
                </a:solidFill>
                <a:latin typeface="Helvetica"/>
              </a:rPr>
              <a:pPr defTabSz="914400" eaLnBrk="0" fontAlgn="base" hangingPunct="0">
                <a:spcBef>
                  <a:spcPct val="0"/>
                </a:spcBef>
                <a:spcAft>
                  <a:spcPct val="0"/>
                </a:spcAft>
                <a:defRPr/>
              </a:pPr>
              <a:t>4</a:t>
            </a:fld>
            <a:endParaRPr lang="en-US" dirty="0">
              <a:solidFill>
                <a:srgbClr val="114FFB"/>
              </a:solidFill>
              <a:latin typeface="Helvetica"/>
            </a:endParaRPr>
          </a:p>
        </p:txBody>
      </p:sp>
      <p:pic>
        <p:nvPicPr>
          <p:cNvPr id="6" name="Picture 2" descr="https://www.sciencenews.org/sites/default/files/2016/02/main/articles/gwaves_feat-new.jpg">
            <a:extLst>
              <a:ext uri="{FF2B5EF4-FFF2-40B4-BE49-F238E27FC236}">
                <a16:creationId xmlns:a16="http://schemas.microsoft.com/office/drawing/2014/main" id="{E8B45988-A158-45C9-91FD-17A82CBB20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4889" y="1798125"/>
            <a:ext cx="10899111" cy="417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03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Gravitational Waves</a:t>
            </a:r>
          </a:p>
        </p:txBody>
      </p:sp>
      <p:sp>
        <p:nvSpPr>
          <p:cNvPr id="3" name="Content Placeholder 2"/>
          <p:cNvSpPr>
            <a:spLocks noGrp="1"/>
          </p:cNvSpPr>
          <p:nvPr>
            <p:ph idx="1"/>
          </p:nvPr>
        </p:nvSpPr>
        <p:spPr/>
        <p:txBody>
          <a:bodyPr/>
          <a:lstStyle/>
          <a:p>
            <a:r>
              <a:rPr lang="en-US" dirty="0"/>
              <a:t>This is how they affect free floating particle.</a:t>
            </a:r>
          </a:p>
        </p:txBody>
      </p:sp>
      <p:sp>
        <p:nvSpPr>
          <p:cNvPr id="4" name="Date Placeholder 3"/>
          <p:cNvSpPr>
            <a:spLocks noGrp="1"/>
          </p:cNvSpPr>
          <p:nvPr>
            <p:ph type="dt" sz="half" idx="10"/>
          </p:nvPr>
        </p:nvSpPr>
        <p:spPr/>
        <p:txBody>
          <a:bodyPr/>
          <a:lstStyle/>
          <a:p>
            <a:pPr>
              <a:defRPr/>
            </a:pPr>
            <a:r>
              <a:rPr lang="en-US" dirty="0">
                <a:solidFill>
                  <a:srgbClr val="114FFB"/>
                </a:solidFill>
              </a:rPr>
              <a:t>Syracuse University 03/26/2019</a:t>
            </a:r>
          </a:p>
        </p:txBody>
      </p:sp>
      <p:sp>
        <p:nvSpPr>
          <p:cNvPr id="5" name="Slide Number Placeholder 4"/>
          <p:cNvSpPr>
            <a:spLocks noGrp="1"/>
          </p:cNvSpPr>
          <p:nvPr>
            <p:ph type="sldNum" sz="quarter" idx="11"/>
          </p:nvPr>
        </p:nvSpPr>
        <p:spPr/>
        <p:txBody>
          <a:bodyPr/>
          <a:lstStyle/>
          <a:p>
            <a:pPr>
              <a:defRPr/>
            </a:pPr>
            <a:fld id="{AE903C0F-7A22-384F-B255-7C6610BBD786}" type="slidenum">
              <a:rPr lang="en-US" smtClean="0">
                <a:solidFill>
                  <a:srgbClr val="114FFB"/>
                </a:solidFill>
                <a:latin typeface="Helvetica"/>
              </a:rPr>
              <a:pPr>
                <a:defRPr/>
              </a:pPr>
              <a:t>5</a:t>
            </a:fld>
            <a:endParaRPr lang="en-US" dirty="0">
              <a:solidFill>
                <a:srgbClr val="114FFB"/>
              </a:solidFill>
              <a:latin typeface="Helvetica"/>
            </a:endParaRPr>
          </a:p>
        </p:txBody>
      </p:sp>
      <p:pic>
        <p:nvPicPr>
          <p:cNvPr id="3074" name="Picture 2" descr="https://3c1703fe8d.site.internapcdn.net/newman/gfx/news/2015/55ed625139aa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2466973"/>
            <a:ext cx="3343275" cy="3343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pop.h-cdn.co/assets/16/06/1455207617-gravitaaaaay.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2905125"/>
            <a:ext cx="4024172"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1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ea typeface="ＭＳ Ｐゴシック" pitchFamily="-1" charset="-128"/>
                <a:cs typeface="ＭＳ Ｐゴシック" pitchFamily="-1" charset="-128"/>
              </a:rPr>
              <a:t>Basic Michelson Interferometer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587" y="1721145"/>
            <a:ext cx="5852160" cy="4634910"/>
          </a:xfrm>
        </p:spPr>
      </p:pic>
      <p:sp>
        <p:nvSpPr>
          <p:cNvPr id="2" name="Date Placeholder 1"/>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Syracuse University 03/26/2019</a:t>
            </a:r>
          </a:p>
        </p:txBody>
      </p:sp>
      <p:sp>
        <p:nvSpPr>
          <p:cNvPr id="3" name="Slide Number Placeholder 2"/>
          <p:cNvSpPr>
            <a:spLocks noGrp="1"/>
          </p:cNvSpPr>
          <p:nvPr>
            <p:ph type="sldNum" sz="quarter" idx="11"/>
          </p:nvPr>
        </p:nvSpPr>
        <p:spPr/>
        <p:txBody>
          <a:bodyPr/>
          <a:lstStyle/>
          <a:p>
            <a:pPr>
              <a:defRPr/>
            </a:pPr>
            <a:fld id="{CB699184-5B8B-7B40-A811-F70699C36F05}" type="slidenum">
              <a:rPr lang="en-US" smtClean="0">
                <a:solidFill>
                  <a:srgbClr val="114FFB"/>
                </a:solidFill>
                <a:latin typeface="Helvetica"/>
              </a:rPr>
              <a:pPr>
                <a:defRPr/>
              </a:pPr>
              <a:t>6</a:t>
            </a:fld>
            <a:endParaRPr lang="en-US" dirty="0">
              <a:solidFill>
                <a:srgbClr val="114FFB"/>
              </a:solidFill>
              <a:latin typeface="Helvetica"/>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745" y="1675711"/>
            <a:ext cx="2894350" cy="2170762"/>
          </a:xfrm>
          <a:prstGeom prst="rect">
            <a:avLst/>
          </a:prstGeom>
        </p:spPr>
      </p:pic>
      <p:pic>
        <p:nvPicPr>
          <p:cNvPr id="10" name="Picture 2" descr="https://3c1703fe8d.site.internapcdn.net/newman/gfx/news/2015/55ed625139aa7.gif">
            <a:extLst>
              <a:ext uri="{FF2B5EF4-FFF2-40B4-BE49-F238E27FC236}">
                <a16:creationId xmlns:a16="http://schemas.microsoft.com/office/drawing/2014/main" id="{9ADFFE9D-0ABF-4A74-A038-C1E1AF470D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3724" y="1840400"/>
            <a:ext cx="1944660" cy="19446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latex2png.com/output/latex_32a46942a34e9cbe77c69fd218df0740.png">
            <a:extLst>
              <a:ext uri="{FF2B5EF4-FFF2-40B4-BE49-F238E27FC236}">
                <a16:creationId xmlns:a16="http://schemas.microsoft.com/office/drawing/2014/main" id="{BACA639D-1597-4641-B3BD-0B00BFC486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20" y="5187624"/>
            <a:ext cx="2851224" cy="10607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D79F49-0DF5-44A1-9168-FE70B02AA643}"/>
              </a:ext>
            </a:extLst>
          </p:cNvPr>
          <p:cNvSpPr txBox="1"/>
          <p:nvPr/>
        </p:nvSpPr>
        <p:spPr>
          <a:xfrm>
            <a:off x="1024209" y="4084093"/>
            <a:ext cx="1545996" cy="646331"/>
          </a:xfrm>
          <a:prstGeom prst="rect">
            <a:avLst/>
          </a:prstGeom>
          <a:noFill/>
          <a:ln>
            <a:solidFill>
              <a:schemeClr val="tx1"/>
            </a:solidFill>
          </a:ln>
        </p:spPr>
        <p:txBody>
          <a:bodyPr wrap="square" rtlCol="0">
            <a:spAutoFit/>
          </a:bodyPr>
          <a:lstStyle/>
          <a:p>
            <a:r>
              <a:rPr lang="en-US" dirty="0"/>
              <a:t>Differential Arm Motion!</a:t>
            </a:r>
          </a:p>
        </p:txBody>
      </p:sp>
      <p:cxnSp>
        <p:nvCxnSpPr>
          <p:cNvPr id="7" name="Connector: Elbow 6">
            <a:extLst>
              <a:ext uri="{FF2B5EF4-FFF2-40B4-BE49-F238E27FC236}">
                <a16:creationId xmlns:a16="http://schemas.microsoft.com/office/drawing/2014/main" id="{350AD7C2-D5EE-4832-8D00-C11734D0A3E1}"/>
              </a:ext>
            </a:extLst>
          </p:cNvPr>
          <p:cNvCxnSpPr>
            <a:cxnSpLocks/>
            <a:stCxn id="4" idx="3"/>
          </p:cNvCxnSpPr>
          <p:nvPr/>
        </p:nvCxnSpPr>
        <p:spPr bwMode="auto">
          <a:xfrm>
            <a:off x="2570205" y="4407259"/>
            <a:ext cx="236495" cy="672710"/>
          </a:xfrm>
          <a:prstGeom prst="bentConnector2">
            <a:avLst/>
          </a:prstGeom>
          <a:solidFill>
            <a:schemeClr val="accent1"/>
          </a:solidFill>
          <a:ln w="12700" cap="flat" cmpd="sng" algn="ctr">
            <a:solidFill>
              <a:schemeClr val="tx1"/>
            </a:solidFill>
            <a:prstDash val="solid"/>
            <a:round/>
            <a:headEnd type="none" w="sm" len="sm"/>
            <a:tailEnd type="triangle"/>
          </a:ln>
          <a:effectLst/>
        </p:spPr>
      </p:cxnSp>
      <p:sp>
        <p:nvSpPr>
          <p:cNvPr id="6" name="TextBox 5">
            <a:extLst>
              <a:ext uri="{FF2B5EF4-FFF2-40B4-BE49-F238E27FC236}">
                <a16:creationId xmlns:a16="http://schemas.microsoft.com/office/drawing/2014/main" id="{DC8420E9-CA34-4DAB-9780-5B794D2B2431}"/>
              </a:ext>
            </a:extLst>
          </p:cNvPr>
          <p:cNvSpPr txBox="1"/>
          <p:nvPr/>
        </p:nvSpPr>
        <p:spPr>
          <a:xfrm>
            <a:off x="5219700" y="3009753"/>
            <a:ext cx="907576" cy="369332"/>
          </a:xfrm>
          <a:prstGeom prst="rect">
            <a:avLst/>
          </a:prstGeom>
          <a:noFill/>
        </p:spPr>
        <p:txBody>
          <a:bodyPr wrap="square" rtlCol="0">
            <a:spAutoFit/>
          </a:bodyPr>
          <a:lstStyle/>
          <a:p>
            <a:r>
              <a:rPr lang="en-US" dirty="0"/>
              <a:t>L</a:t>
            </a:r>
          </a:p>
        </p:txBody>
      </p:sp>
      <p:sp>
        <p:nvSpPr>
          <p:cNvPr id="12" name="TextBox 11">
            <a:extLst>
              <a:ext uri="{FF2B5EF4-FFF2-40B4-BE49-F238E27FC236}">
                <a16:creationId xmlns:a16="http://schemas.microsoft.com/office/drawing/2014/main" id="{B7F0916E-1D75-42AC-B103-A1B0F8D8FEE6}"/>
              </a:ext>
            </a:extLst>
          </p:cNvPr>
          <p:cNvSpPr txBox="1"/>
          <p:nvPr/>
        </p:nvSpPr>
        <p:spPr>
          <a:xfrm>
            <a:off x="6982535" y="4094503"/>
            <a:ext cx="907576" cy="369332"/>
          </a:xfrm>
          <a:prstGeom prst="rect">
            <a:avLst/>
          </a:prstGeom>
          <a:noFill/>
        </p:spPr>
        <p:txBody>
          <a:bodyPr wrap="square" rtlCol="0">
            <a:spAutoFit/>
          </a:bodyPr>
          <a:lstStyle/>
          <a:p>
            <a:r>
              <a:rPr lang="en-US" dirty="0"/>
              <a:t>L</a:t>
            </a:r>
          </a:p>
        </p:txBody>
      </p:sp>
      <p:pic>
        <p:nvPicPr>
          <p:cNvPr id="11" name="Graphic 10" descr="Computer">
            <a:extLst>
              <a:ext uri="{FF2B5EF4-FFF2-40B4-BE49-F238E27FC236}">
                <a16:creationId xmlns:a16="http://schemas.microsoft.com/office/drawing/2014/main" id="{FD9F6189-BA6C-4C73-BCCC-57A3D28364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01875" y="5441655"/>
            <a:ext cx="914400" cy="914400"/>
          </a:xfrm>
          <a:prstGeom prst="rect">
            <a:avLst/>
          </a:prstGeom>
        </p:spPr>
      </p:pic>
      <p:cxnSp>
        <p:nvCxnSpPr>
          <p:cNvPr id="14" name="Straight Connector 13">
            <a:extLst>
              <a:ext uri="{FF2B5EF4-FFF2-40B4-BE49-F238E27FC236}">
                <a16:creationId xmlns:a16="http://schemas.microsoft.com/office/drawing/2014/main" id="{D2108BAE-CBAB-4063-9913-CBDE8F5D6D17}"/>
              </a:ext>
            </a:extLst>
          </p:cNvPr>
          <p:cNvCxnSpPr/>
          <p:nvPr/>
        </p:nvCxnSpPr>
        <p:spPr bwMode="auto">
          <a:xfrm>
            <a:off x="5673488" y="5899003"/>
            <a:ext cx="1347569" cy="0"/>
          </a:xfrm>
          <a:prstGeom prst="line">
            <a:avLst/>
          </a:prstGeom>
          <a:solidFill>
            <a:schemeClr val="accent1"/>
          </a:solidFill>
          <a:ln w="12700" cap="flat" cmpd="sng" algn="ctr">
            <a:solidFill>
              <a:schemeClr val="tx1"/>
            </a:solidFill>
            <a:prstDash val="solid"/>
            <a:round/>
            <a:headEnd type="none" w="sm" len="sm"/>
            <a:tailEnd type="none" w="sm" len="sm"/>
          </a:ln>
          <a:effectLst/>
        </p:spPr>
      </p:cxnSp>
      <p:pic>
        <p:nvPicPr>
          <p:cNvPr id="16" name="Picture 15">
            <a:extLst>
              <a:ext uri="{FF2B5EF4-FFF2-40B4-BE49-F238E27FC236}">
                <a16:creationId xmlns:a16="http://schemas.microsoft.com/office/drawing/2014/main" id="{393DFBCF-7920-46C9-8AAA-9FA01D471CEA}"/>
              </a:ext>
            </a:extLst>
          </p:cNvPr>
          <p:cNvPicPr>
            <a:picLocks noChangeAspect="1"/>
          </p:cNvPicPr>
          <p:nvPr/>
        </p:nvPicPr>
        <p:blipFill>
          <a:blip r:embed="rId9"/>
          <a:stretch>
            <a:fillRect/>
          </a:stretch>
        </p:blipFill>
        <p:spPr>
          <a:xfrm>
            <a:off x="194587" y="1674773"/>
            <a:ext cx="2895600" cy="2171700"/>
          </a:xfrm>
          <a:prstGeom prst="rect">
            <a:avLst/>
          </a:prstGeom>
        </p:spPr>
      </p:pic>
      <p:pic>
        <p:nvPicPr>
          <p:cNvPr id="18" name="Picture 17">
            <a:extLst>
              <a:ext uri="{FF2B5EF4-FFF2-40B4-BE49-F238E27FC236}">
                <a16:creationId xmlns:a16="http://schemas.microsoft.com/office/drawing/2014/main" id="{D0DBF87D-5EE6-4E4A-A24B-2A95C40523B4}"/>
              </a:ext>
            </a:extLst>
          </p:cNvPr>
          <p:cNvPicPr>
            <a:picLocks noChangeAspect="1"/>
          </p:cNvPicPr>
          <p:nvPr/>
        </p:nvPicPr>
        <p:blipFill>
          <a:blip r:embed="rId10"/>
          <a:stretch>
            <a:fillRect/>
          </a:stretch>
        </p:blipFill>
        <p:spPr>
          <a:xfrm>
            <a:off x="7088084" y="1840105"/>
            <a:ext cx="1943100" cy="1943100"/>
          </a:xfrm>
          <a:prstGeom prst="rect">
            <a:avLst/>
          </a:prstGeom>
        </p:spPr>
      </p:pic>
    </p:spTree>
    <p:extLst>
      <p:ext uri="{BB962C8B-B14F-4D97-AF65-F5344CB8AC3E}">
        <p14:creationId xmlns:p14="http://schemas.microsoft.com/office/powerpoint/2010/main" val="234834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ea typeface="ＭＳ Ｐゴシック" pitchFamily="-1" charset="-128"/>
                <a:cs typeface="ＭＳ Ｐゴシック" pitchFamily="-1" charset="-128"/>
              </a:rPr>
              <a:t>1.3 Billion Light Years Away…</a:t>
            </a:r>
          </a:p>
        </p:txBody>
      </p:sp>
      <p:sp>
        <p:nvSpPr>
          <p:cNvPr id="2" name="Date Placeholder 1"/>
          <p:cNvSpPr>
            <a:spLocks noGrp="1"/>
          </p:cNvSpPr>
          <p:nvPr>
            <p:ph type="dt" sz="half" idx="10"/>
          </p:nvPr>
        </p:nvSpPr>
        <p:spPr/>
        <p:txBody>
          <a:bodyPr/>
          <a:lstStyle/>
          <a:p>
            <a:pPr defTabSz="914400" eaLnBrk="0" fontAlgn="base" hangingPunct="0">
              <a:spcBef>
                <a:spcPct val="0"/>
              </a:spcBef>
              <a:spcAft>
                <a:spcPct val="0"/>
              </a:spcAft>
              <a:defRPr/>
            </a:pPr>
            <a:r>
              <a:rPr lang="en-US" dirty="0">
                <a:solidFill>
                  <a:srgbClr val="114FFB"/>
                </a:solidFill>
              </a:rPr>
              <a:t>2018/05/12 LHO Tour</a:t>
            </a:r>
          </a:p>
        </p:txBody>
      </p:sp>
      <p:sp>
        <p:nvSpPr>
          <p:cNvPr id="3" name="Slide Number Placeholder 2"/>
          <p:cNvSpPr>
            <a:spLocks noGrp="1"/>
          </p:cNvSpPr>
          <p:nvPr>
            <p:ph type="sldNum" sz="quarter" idx="11"/>
          </p:nvPr>
        </p:nvSpPr>
        <p:spPr/>
        <p:txBody>
          <a:bodyPr/>
          <a:lstStyle/>
          <a:p>
            <a:pPr>
              <a:defRPr/>
            </a:pPr>
            <a:fld id="{CB699184-5B8B-7B40-A811-F70699C36F05}" type="slidenum">
              <a:rPr lang="en-US" smtClean="0">
                <a:solidFill>
                  <a:srgbClr val="114FFB"/>
                </a:solidFill>
                <a:latin typeface="Helvetica"/>
              </a:rPr>
              <a:pPr>
                <a:defRPr/>
              </a:pPr>
              <a:t>7</a:t>
            </a:fld>
            <a:endParaRPr lang="en-US" dirty="0">
              <a:solidFill>
                <a:srgbClr val="114FFB"/>
              </a:solidFill>
              <a:latin typeface="Helvetica"/>
            </a:endParaRPr>
          </a:p>
        </p:txBody>
      </p:sp>
      <p:pic>
        <p:nvPicPr>
          <p:cNvPr id="6" name="Warped_Spacetime_Horizons_Long_1080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01" y="1602059"/>
            <a:ext cx="9343895" cy="5255941"/>
          </a:xfrm>
        </p:spPr>
      </p:pic>
    </p:spTree>
    <p:extLst>
      <p:ext uri="{BB962C8B-B14F-4D97-AF65-F5344CB8AC3E}">
        <p14:creationId xmlns:p14="http://schemas.microsoft.com/office/powerpoint/2010/main" val="181537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ea typeface="ＭＳ Ｐゴシック" pitchFamily="-1" charset="-128"/>
                <a:cs typeface="ＭＳ Ｐゴシック" pitchFamily="-1" charset="-128"/>
              </a:rPr>
              <a:t>LIGO is Complicated</a:t>
            </a:r>
          </a:p>
        </p:txBody>
      </p:sp>
      <p:sp>
        <p:nvSpPr>
          <p:cNvPr id="2" name="Date Placeholder 1"/>
          <p:cNvSpPr>
            <a:spLocks noGrp="1"/>
          </p:cNvSpPr>
          <p:nvPr>
            <p:ph type="dt" sz="half" idx="10"/>
          </p:nvPr>
        </p:nvSpPr>
        <p:spPr/>
        <p:txBody>
          <a:bodyPr/>
          <a:lstStyle/>
          <a:p>
            <a:pPr defTabSz="914400" eaLnBrk="0" fontAlgn="base" hangingPunct="0">
              <a:spcBef>
                <a:spcPct val="0"/>
              </a:spcBef>
              <a:spcAft>
                <a:spcPct val="0"/>
              </a:spcAft>
              <a:defRPr/>
            </a:pPr>
            <a:r>
              <a:rPr lang="en-US">
                <a:solidFill>
                  <a:srgbClr val="114FFB"/>
                </a:solidFill>
              </a:rPr>
              <a:t>Syracuse University 03/26/2019</a:t>
            </a:r>
            <a:endParaRPr lang="en-US" dirty="0">
              <a:solidFill>
                <a:srgbClr val="114FFB"/>
              </a:solidFill>
            </a:endParaRPr>
          </a:p>
        </p:txBody>
      </p:sp>
      <p:sp>
        <p:nvSpPr>
          <p:cNvPr id="3" name="Slide Number Placeholder 2"/>
          <p:cNvSpPr>
            <a:spLocks noGrp="1"/>
          </p:cNvSpPr>
          <p:nvPr>
            <p:ph type="sldNum" sz="quarter" idx="11"/>
          </p:nvPr>
        </p:nvSpPr>
        <p:spPr/>
        <p:txBody>
          <a:bodyPr/>
          <a:lstStyle/>
          <a:p>
            <a:pPr>
              <a:defRPr/>
            </a:pPr>
            <a:fld id="{CB699184-5B8B-7B40-A811-F70699C36F05}" type="slidenum">
              <a:rPr lang="en-US" smtClean="0">
                <a:solidFill>
                  <a:srgbClr val="114FFB"/>
                </a:solidFill>
                <a:latin typeface="Helvetica"/>
              </a:rPr>
              <a:pPr>
                <a:defRPr/>
              </a:pPr>
              <a:t>8</a:t>
            </a:fld>
            <a:endParaRPr lang="en-US">
              <a:solidFill>
                <a:srgbClr val="114FFB"/>
              </a:solidFill>
              <a:latin typeface="Helvetica"/>
            </a:endParaRPr>
          </a:p>
        </p:txBody>
      </p:sp>
      <p:pic>
        <p:nvPicPr>
          <p:cNvPr id="7" name="Content Placeholder 6"/>
          <p:cNvPicPr>
            <a:picLocks noGrp="1" noChangeAspect="1"/>
          </p:cNvPicPr>
          <p:nvPr>
            <p:ph idx="1"/>
          </p:nvPr>
        </p:nvPicPr>
        <p:blipFill>
          <a:blip r:embed="rId3"/>
          <a:stretch>
            <a:fillRect/>
          </a:stretch>
        </p:blipFill>
        <p:spPr>
          <a:xfrm>
            <a:off x="1676399" y="1754022"/>
            <a:ext cx="5791202" cy="4569156"/>
          </a:xfrm>
          <a:prstGeom prst="rect">
            <a:avLst/>
          </a:prstGeom>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610" y="1703213"/>
            <a:ext cx="2044590" cy="15334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13" descr="2013-03-01_H1WHAM2_HAM2PublicityPhoto_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268611"/>
            <a:ext cx="3407228" cy="25557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3610" y="4354727"/>
            <a:ext cx="2687779" cy="235087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29028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efault Design">
  <a:themeElements>
    <a:clrScheme name="">
      <a:dk1>
        <a:srgbClr val="114FFB"/>
      </a:dk1>
      <a:lt1>
        <a:srgbClr val="FFFFFF"/>
      </a:lt1>
      <a:dk2>
        <a:srgbClr val="000000"/>
      </a:dk2>
      <a:lt2>
        <a:srgbClr val="CECECE"/>
      </a:lt2>
      <a:accent1>
        <a:srgbClr val="D49FFF"/>
      </a:accent1>
      <a:accent2>
        <a:srgbClr val="618FFD"/>
      </a:accent2>
      <a:accent3>
        <a:srgbClr val="FFFFFF"/>
      </a:accent3>
      <a:accent4>
        <a:srgbClr val="0D42D6"/>
      </a:accent4>
      <a:accent5>
        <a:srgbClr val="E6CDFF"/>
      </a:accent5>
      <a:accent6>
        <a:srgbClr val="5781E5"/>
      </a:accent6>
      <a:hlink>
        <a:srgbClr val="009688"/>
      </a:hlink>
      <a:folHlink>
        <a:srgbClr val="DADADA"/>
      </a:folHlink>
    </a:clrScheme>
    <a:fontScheme name="Default Desig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78045</TotalTime>
  <Words>1410</Words>
  <Application>Microsoft Office PowerPoint</Application>
  <PresentationFormat>On-screen Show (4:3)</PresentationFormat>
  <Paragraphs>265</Paragraphs>
  <Slides>46</Slides>
  <Notes>19</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3" baseType="lpstr">
      <vt:lpstr>Arial</vt:lpstr>
      <vt:lpstr>Calibri</vt:lpstr>
      <vt:lpstr>Helvetica</vt:lpstr>
      <vt:lpstr>Monotype Sorts</vt:lpstr>
      <vt:lpstr>Times New Roman</vt:lpstr>
      <vt:lpstr>Default Design</vt:lpstr>
      <vt:lpstr>Photo Editor Photo</vt:lpstr>
      <vt:lpstr>Adaptive Mode Matching in Advanced LIGO and Beyond</vt:lpstr>
      <vt:lpstr>Outline</vt:lpstr>
      <vt:lpstr>Space-Time Curvature</vt:lpstr>
      <vt:lpstr>Gravitational Waves</vt:lpstr>
      <vt:lpstr>Gravitational Waves</vt:lpstr>
      <vt:lpstr>Gravitational Waves</vt:lpstr>
      <vt:lpstr>Basic Michelson Interferometer</vt:lpstr>
      <vt:lpstr>1.3 Billion Light Years Away…</vt:lpstr>
      <vt:lpstr>LIGO is Complicated</vt:lpstr>
      <vt:lpstr>A “Simplified” Diagram</vt:lpstr>
      <vt:lpstr>Fundamental Noise in LIGO</vt:lpstr>
      <vt:lpstr>Actual Noise Budget</vt:lpstr>
      <vt:lpstr>Quantum Limited Sensitivity</vt:lpstr>
      <vt:lpstr>Quantum Limited Sensitivity</vt:lpstr>
      <vt:lpstr>Quantum Limited Sensitivity</vt:lpstr>
      <vt:lpstr>Higher Power</vt:lpstr>
      <vt:lpstr>ITM Lensing</vt:lpstr>
      <vt:lpstr>Hartmann Sensors</vt:lpstr>
      <vt:lpstr>Measures Defocus!</vt:lpstr>
      <vt:lpstr>Hartmann Sensor Outputs</vt:lpstr>
      <vt:lpstr>Hartmann Sensor Outputs</vt:lpstr>
      <vt:lpstr>Challenges of High Power</vt:lpstr>
      <vt:lpstr>Challenges of High Power</vt:lpstr>
      <vt:lpstr>Challenges of High Power</vt:lpstr>
      <vt:lpstr>Challenges of High Power</vt:lpstr>
      <vt:lpstr>Why Do We Care?</vt:lpstr>
      <vt:lpstr>Review PDH Locking</vt:lpstr>
      <vt:lpstr>Effect on IFO</vt:lpstr>
      <vt:lpstr>Effect on IFO</vt:lpstr>
      <vt:lpstr>Effect on IFO</vt:lpstr>
      <vt:lpstr>Why Do We Care?</vt:lpstr>
      <vt:lpstr>Effect on IFO</vt:lpstr>
      <vt:lpstr>Increased “Junk” Light</vt:lpstr>
      <vt:lpstr>Why Do We Care?</vt:lpstr>
      <vt:lpstr>Thermal Compensation</vt:lpstr>
      <vt:lpstr>Early Detection Methods</vt:lpstr>
      <vt:lpstr>Early Detection Methods</vt:lpstr>
      <vt:lpstr>Move the spot positions?</vt:lpstr>
      <vt:lpstr>Hanford in the End….</vt:lpstr>
      <vt:lpstr>In the Media</vt:lpstr>
      <vt:lpstr>Thank You</vt:lpstr>
      <vt:lpstr>Optic Replacement</vt:lpstr>
      <vt:lpstr>GW Signal</vt:lpstr>
      <vt:lpstr>Wavefront Distortion from a Laser</vt:lpstr>
      <vt:lpstr>Wavefront Distortion from a Laser</vt:lpstr>
      <vt:lpstr>Wavefront Distortion from a Laser</vt:lpstr>
    </vt:vector>
  </TitlesOfParts>
  <Company>Caltech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Vo</dc:creator>
  <cp:lastModifiedBy>Thomas Vo</cp:lastModifiedBy>
  <cp:revision>499</cp:revision>
  <cp:lastPrinted>2015-06-03T12:27:50Z</cp:lastPrinted>
  <dcterms:created xsi:type="dcterms:W3CDTF">2013-01-04T21:32:47Z</dcterms:created>
  <dcterms:modified xsi:type="dcterms:W3CDTF">2019-03-25T14:05:52Z</dcterms:modified>
</cp:coreProperties>
</file>